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0A_93428DDA.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8"/>
  </p:notesMasterIdLst>
  <p:sldIdLst>
    <p:sldId id="256" r:id="rId5"/>
    <p:sldId id="257" r:id="rId6"/>
    <p:sldId id="259" r:id="rId7"/>
    <p:sldId id="293" r:id="rId8"/>
    <p:sldId id="258" r:id="rId9"/>
    <p:sldId id="312" r:id="rId10"/>
    <p:sldId id="261" r:id="rId11"/>
    <p:sldId id="307" r:id="rId12"/>
    <p:sldId id="305" r:id="rId13"/>
    <p:sldId id="308" r:id="rId14"/>
    <p:sldId id="309" r:id="rId15"/>
    <p:sldId id="315" r:id="rId16"/>
    <p:sldId id="267" r:id="rId17"/>
    <p:sldId id="313" r:id="rId18"/>
    <p:sldId id="270" r:id="rId19"/>
    <p:sldId id="302" r:id="rId20"/>
    <p:sldId id="262" r:id="rId21"/>
    <p:sldId id="263" r:id="rId22"/>
    <p:sldId id="265" r:id="rId23"/>
    <p:sldId id="266" r:id="rId24"/>
    <p:sldId id="268" r:id="rId25"/>
    <p:sldId id="304" r:id="rId26"/>
    <p:sldId id="271" r:id="rId27"/>
    <p:sldId id="272" r:id="rId28"/>
    <p:sldId id="301" r:id="rId29"/>
    <p:sldId id="273" r:id="rId30"/>
    <p:sldId id="274" r:id="rId31"/>
    <p:sldId id="275" r:id="rId32"/>
    <p:sldId id="316" r:id="rId33"/>
    <p:sldId id="295" r:id="rId34"/>
    <p:sldId id="303" r:id="rId35"/>
    <p:sldId id="297" r:id="rId36"/>
    <p:sldId id="314" r:id="rId37"/>
    <p:sldId id="298" r:id="rId38"/>
    <p:sldId id="291" r:id="rId39"/>
    <p:sldId id="292" r:id="rId40"/>
    <p:sldId id="276" r:id="rId41"/>
    <p:sldId id="290" r:id="rId42"/>
    <p:sldId id="279" r:id="rId43"/>
    <p:sldId id="310" r:id="rId44"/>
    <p:sldId id="277" r:id="rId45"/>
    <p:sldId id="278" r:id="rId46"/>
    <p:sldId id="281" r:id="rId47"/>
    <p:sldId id="322" r:id="rId48"/>
    <p:sldId id="300" r:id="rId49"/>
    <p:sldId id="323" r:id="rId50"/>
    <p:sldId id="317" r:id="rId51"/>
    <p:sldId id="318" r:id="rId52"/>
    <p:sldId id="319" r:id="rId53"/>
    <p:sldId id="320" r:id="rId54"/>
    <p:sldId id="321" r:id="rId55"/>
    <p:sldId id="280" r:id="rId56"/>
    <p:sldId id="269" r:id="rId5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C1A41F-0693-60D4-BBA6-B031A1ECBBB8}" name="Puskar, Katherine  (DHHS-Contractor)" initials="PK(C" userId="S::PuskarK1@michigan.gov::af91c05d-2ac6-4fd1-addd-de0ae7c5067d" providerId="AD"/>
  <p188:author id="{E17E2A76-4BE7-E285-B4F3-80F9B1CD9BED}" name="Luke Aurner" initials="LA" userId="S::laurner@wmrmc.org::011826d2-ebf6-4b81-b079-5ad835c4661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30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035" autoAdjust="0"/>
    <p:restoredTop sz="82478" autoAdjust="0"/>
  </p:normalViewPr>
  <p:slideViewPr>
    <p:cSldViewPr snapToGrid="0">
      <p:cViewPr varScale="1">
        <p:scale>
          <a:sx n="69" d="100"/>
          <a:sy n="69" d="100"/>
        </p:scale>
        <p:origin x="58" y="96"/>
      </p:cViewPr>
      <p:guideLst/>
    </p:cSldViewPr>
  </p:slideViewPr>
  <p:notesTextViewPr>
    <p:cViewPr>
      <p:scale>
        <a:sx n="1" d="1"/>
        <a:sy n="1" d="1"/>
      </p:scale>
      <p:origin x="0" y="0"/>
    </p:cViewPr>
  </p:notesTextViewPr>
  <p:notesViewPr>
    <p:cSldViewPr snapToGrid="0">
      <p:cViewPr varScale="1">
        <p:scale>
          <a:sx n="84" d="100"/>
          <a:sy n="84" d="100"/>
        </p:scale>
        <p:origin x="3912"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omments/modernComment_10A_93428DDA.xml><?xml version="1.0" encoding="utf-8"?>
<p188:cmLst xmlns:a="http://schemas.openxmlformats.org/drawingml/2006/main" xmlns:r="http://schemas.openxmlformats.org/officeDocument/2006/relationships" xmlns:p188="http://schemas.microsoft.com/office/powerpoint/2018/8/main">
  <p188:cm id="{5ECF37A1-364B-462F-9BB8-B008786A8ED5}" authorId="{E17E2A76-4BE7-E285-B4F3-80F9B1CD9BED}" created="2022-11-21T15:17:21.064">
    <pc:sldMkLst xmlns:pc="http://schemas.microsoft.com/office/powerpoint/2013/main/command">
      <pc:docMk/>
      <pc:sldMk cId="3753928406" sldId="266"/>
    </pc:sldMkLst>
    <p188:replyLst>
      <p188:reply id="{68EDCC2F-825A-4C52-9651-A3AC2B6AC4BC}" authorId="{E17E2A76-4BE7-E285-B4F3-80F9B1CD9BED}" created="2022-11-21T15:19:01.673">
        <p188:txBody>
          <a:bodyPr/>
          <a:lstStyle/>
          <a:p>
            <a:r>
              <a:rPr lang="en-US"/>
              <a:t>Did not get first case unit march 10th
</a:t>
            </a:r>
          </a:p>
        </p188:txBody>
      </p188:reply>
    </p188:replyLst>
    <p188:txBody>
      <a:bodyPr/>
      <a:lstStyle/>
      <a:p>
        <a:r>
          <a:rPr lang="en-US"/>
          <a:t>Feb 15 date important. Make break out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42F7A22-E563-40DD-88BD-436D2D78DEFA}" type="datetimeFigureOut">
              <a:rPr lang="en-US" smtClean="0"/>
              <a:t>11/29/2022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8A67A0D-E814-4331-9B1F-81C27009DC65}" type="slidenum">
              <a:rPr lang="en-US" smtClean="0"/>
              <a:t>‹#›</a:t>
            </a:fld>
            <a:endParaRPr lang="en-US"/>
          </a:p>
        </p:txBody>
      </p:sp>
    </p:spTree>
    <p:extLst>
      <p:ext uri="{BB962C8B-B14F-4D97-AF65-F5344CB8AC3E}">
        <p14:creationId xmlns:p14="http://schemas.microsoft.com/office/powerpoint/2010/main" val="2421424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A67A0D-E814-4331-9B1F-81C27009DC65}" type="slidenum">
              <a:rPr lang="en-US" smtClean="0"/>
              <a:t>6</a:t>
            </a:fld>
            <a:endParaRPr lang="en-US"/>
          </a:p>
        </p:txBody>
      </p:sp>
    </p:spTree>
    <p:extLst>
      <p:ext uri="{BB962C8B-B14F-4D97-AF65-F5344CB8AC3E}">
        <p14:creationId xmlns:p14="http://schemas.microsoft.com/office/powerpoint/2010/main" val="1390276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A67A0D-E814-4331-9B1F-81C27009DC65}" type="slidenum">
              <a:rPr lang="en-US" smtClean="0"/>
              <a:t>23</a:t>
            </a:fld>
            <a:endParaRPr lang="en-US"/>
          </a:p>
        </p:txBody>
      </p:sp>
    </p:spTree>
    <p:extLst>
      <p:ext uri="{BB962C8B-B14F-4D97-AF65-F5344CB8AC3E}">
        <p14:creationId xmlns:p14="http://schemas.microsoft.com/office/powerpoint/2010/main" val="2721360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Accurate Often</a:t>
            </a:r>
          </a:p>
        </p:txBody>
      </p:sp>
      <p:sp>
        <p:nvSpPr>
          <p:cNvPr id="4" name="Slide Number Placeholder 3"/>
          <p:cNvSpPr>
            <a:spLocks noGrp="1"/>
          </p:cNvSpPr>
          <p:nvPr>
            <p:ph type="sldNum" sz="quarter" idx="5"/>
          </p:nvPr>
        </p:nvSpPr>
        <p:spPr/>
        <p:txBody>
          <a:bodyPr/>
          <a:lstStyle/>
          <a:p>
            <a:fld id="{B8A67A0D-E814-4331-9B1F-81C27009DC65}" type="slidenum">
              <a:rPr lang="en-US" smtClean="0"/>
              <a:t>30</a:t>
            </a:fld>
            <a:endParaRPr lang="en-US"/>
          </a:p>
        </p:txBody>
      </p:sp>
    </p:spTree>
    <p:extLst>
      <p:ext uri="{BB962C8B-B14F-4D97-AF65-F5344CB8AC3E}">
        <p14:creationId xmlns:p14="http://schemas.microsoft.com/office/powerpoint/2010/main" val="3179826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A67A0D-E814-4331-9B1F-81C27009DC65}" type="slidenum">
              <a:rPr lang="en-US" smtClean="0"/>
              <a:t>7</a:t>
            </a:fld>
            <a:endParaRPr lang="en-US"/>
          </a:p>
        </p:txBody>
      </p:sp>
    </p:spTree>
    <p:extLst>
      <p:ext uri="{BB962C8B-B14F-4D97-AF65-F5344CB8AC3E}">
        <p14:creationId xmlns:p14="http://schemas.microsoft.com/office/powerpoint/2010/main" val="3341580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CDC Command Center.</a:t>
            </a:r>
          </a:p>
        </p:txBody>
      </p:sp>
      <p:sp>
        <p:nvSpPr>
          <p:cNvPr id="4" name="Slide Number Placeholder 3"/>
          <p:cNvSpPr>
            <a:spLocks noGrp="1"/>
          </p:cNvSpPr>
          <p:nvPr>
            <p:ph type="sldNum" sz="quarter" idx="5"/>
          </p:nvPr>
        </p:nvSpPr>
        <p:spPr/>
        <p:txBody>
          <a:bodyPr/>
          <a:lstStyle/>
          <a:p>
            <a:fld id="{B8A67A0D-E814-4331-9B1F-81C27009DC65}" type="slidenum">
              <a:rPr lang="en-US" smtClean="0"/>
              <a:t>8</a:t>
            </a:fld>
            <a:endParaRPr lang="en-US"/>
          </a:p>
        </p:txBody>
      </p:sp>
    </p:spTree>
    <p:extLst>
      <p:ext uri="{BB962C8B-B14F-4D97-AF65-F5344CB8AC3E}">
        <p14:creationId xmlns:p14="http://schemas.microsoft.com/office/powerpoint/2010/main" val="2346420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A67A0D-E814-4331-9B1F-81C27009DC65}" type="slidenum">
              <a:rPr lang="en-US" smtClean="0"/>
              <a:t>9</a:t>
            </a:fld>
            <a:endParaRPr lang="en-US"/>
          </a:p>
        </p:txBody>
      </p:sp>
    </p:spTree>
    <p:extLst>
      <p:ext uri="{BB962C8B-B14F-4D97-AF65-F5344CB8AC3E}">
        <p14:creationId xmlns:p14="http://schemas.microsoft.com/office/powerpoint/2010/main" val="1591306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A67A0D-E814-4331-9B1F-81C27009DC65}" type="slidenum">
              <a:rPr lang="en-US" smtClean="0"/>
              <a:t>10</a:t>
            </a:fld>
            <a:endParaRPr lang="en-US"/>
          </a:p>
        </p:txBody>
      </p:sp>
    </p:spTree>
    <p:extLst>
      <p:ext uri="{BB962C8B-B14F-4D97-AF65-F5344CB8AC3E}">
        <p14:creationId xmlns:p14="http://schemas.microsoft.com/office/powerpoint/2010/main" val="1325793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A67A0D-E814-4331-9B1F-81C27009DC65}" type="slidenum">
              <a:rPr lang="en-US" smtClean="0"/>
              <a:t>11</a:t>
            </a:fld>
            <a:endParaRPr lang="en-US"/>
          </a:p>
        </p:txBody>
      </p:sp>
    </p:spTree>
    <p:extLst>
      <p:ext uri="{BB962C8B-B14F-4D97-AF65-F5344CB8AC3E}">
        <p14:creationId xmlns:p14="http://schemas.microsoft.com/office/powerpoint/2010/main" val="412157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Oaklahoma</a:t>
            </a:r>
            <a:r>
              <a:rPr lang="en-US" dirty="0"/>
              <a:t> State University EOC</a:t>
            </a:r>
          </a:p>
        </p:txBody>
      </p:sp>
      <p:sp>
        <p:nvSpPr>
          <p:cNvPr id="4" name="Slide Number Placeholder 3"/>
          <p:cNvSpPr>
            <a:spLocks noGrp="1"/>
          </p:cNvSpPr>
          <p:nvPr>
            <p:ph type="sldNum" sz="quarter" idx="5"/>
          </p:nvPr>
        </p:nvSpPr>
        <p:spPr/>
        <p:txBody>
          <a:bodyPr/>
          <a:lstStyle/>
          <a:p>
            <a:fld id="{B8A67A0D-E814-4331-9B1F-81C27009DC65}" type="slidenum">
              <a:rPr lang="en-US" smtClean="0"/>
              <a:t>12</a:t>
            </a:fld>
            <a:endParaRPr lang="en-US"/>
          </a:p>
        </p:txBody>
      </p:sp>
    </p:spTree>
    <p:extLst>
      <p:ext uri="{BB962C8B-B14F-4D97-AF65-F5344CB8AC3E}">
        <p14:creationId xmlns:p14="http://schemas.microsoft.com/office/powerpoint/2010/main" val="3525766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A67A0D-E814-4331-9B1F-81C27009DC65}" type="slidenum">
              <a:rPr lang="en-US" smtClean="0"/>
              <a:t>16</a:t>
            </a:fld>
            <a:endParaRPr lang="en-US"/>
          </a:p>
        </p:txBody>
      </p:sp>
    </p:spTree>
    <p:extLst>
      <p:ext uri="{BB962C8B-B14F-4D97-AF65-F5344CB8AC3E}">
        <p14:creationId xmlns:p14="http://schemas.microsoft.com/office/powerpoint/2010/main" val="3359620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COVID proved the importance of the HCCs with their direct links to the health care entities. Daily calls at first with the state that frequency has slowed down over time but we still meet with the HCCs at least twice a month and individually more often than that. The regions have continued making contact with hospitals, LTC, Behavioral Health </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Links to get PPE out to hospitals </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Data input </a:t>
            </a:r>
          </a:p>
          <a:p>
            <a:endParaRPr lang="en-US" dirty="0"/>
          </a:p>
        </p:txBody>
      </p:sp>
      <p:sp>
        <p:nvSpPr>
          <p:cNvPr id="4" name="Slide Number Placeholder 3"/>
          <p:cNvSpPr>
            <a:spLocks noGrp="1"/>
          </p:cNvSpPr>
          <p:nvPr>
            <p:ph type="sldNum" sz="quarter" idx="5"/>
          </p:nvPr>
        </p:nvSpPr>
        <p:spPr/>
        <p:txBody>
          <a:bodyPr/>
          <a:lstStyle/>
          <a:p>
            <a:fld id="{B8A67A0D-E814-4331-9B1F-81C27009DC65}" type="slidenum">
              <a:rPr lang="en-US" smtClean="0"/>
              <a:t>17</a:t>
            </a:fld>
            <a:endParaRPr lang="en-US"/>
          </a:p>
        </p:txBody>
      </p:sp>
    </p:spTree>
    <p:extLst>
      <p:ext uri="{BB962C8B-B14F-4D97-AF65-F5344CB8AC3E}">
        <p14:creationId xmlns:p14="http://schemas.microsoft.com/office/powerpoint/2010/main" val="213307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C9A07-DBA1-AE6A-2EED-D1D557193B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25F1A4-21A9-61E0-6297-05B7881CD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2FD7C7-B5E1-FA10-2989-79B7EB769207}"/>
              </a:ext>
            </a:extLst>
          </p:cNvPr>
          <p:cNvSpPr>
            <a:spLocks noGrp="1"/>
          </p:cNvSpPr>
          <p:nvPr>
            <p:ph type="dt" sz="half" idx="10"/>
          </p:nvPr>
        </p:nvSpPr>
        <p:spPr/>
        <p:txBody>
          <a:bodyPr/>
          <a:lstStyle/>
          <a:p>
            <a:fld id="{96793DB1-8EC1-4557-B302-17A4CEAA4EC6}" type="datetimeFigureOut">
              <a:rPr lang="en-US" smtClean="0"/>
              <a:t>11/29/2022</a:t>
            </a:fld>
            <a:endParaRPr lang="en-US"/>
          </a:p>
        </p:txBody>
      </p:sp>
      <p:sp>
        <p:nvSpPr>
          <p:cNvPr id="5" name="Footer Placeholder 4">
            <a:extLst>
              <a:ext uri="{FF2B5EF4-FFF2-40B4-BE49-F238E27FC236}">
                <a16:creationId xmlns:a16="http://schemas.microsoft.com/office/drawing/2014/main" id="{81F2879A-85AA-35F4-CF93-37A50026BF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90E9E-0B47-EE1B-455F-D2AE3997C277}"/>
              </a:ext>
            </a:extLst>
          </p:cNvPr>
          <p:cNvSpPr>
            <a:spLocks noGrp="1"/>
          </p:cNvSpPr>
          <p:nvPr>
            <p:ph type="sldNum" sz="quarter" idx="12"/>
          </p:nvPr>
        </p:nvSpPr>
        <p:spPr/>
        <p:txBody>
          <a:bodyPr/>
          <a:lstStyle/>
          <a:p>
            <a:fld id="{E3E77450-9BFF-4A74-8633-374F0EF5F163}" type="slidenum">
              <a:rPr lang="en-US" smtClean="0"/>
              <a:t>‹#›</a:t>
            </a:fld>
            <a:endParaRPr lang="en-US"/>
          </a:p>
        </p:txBody>
      </p:sp>
    </p:spTree>
    <p:extLst>
      <p:ext uri="{BB962C8B-B14F-4D97-AF65-F5344CB8AC3E}">
        <p14:creationId xmlns:p14="http://schemas.microsoft.com/office/powerpoint/2010/main" val="1384657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85683-15F0-EB87-EA1D-338AEB3688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1D76C8-1A31-B6ED-159E-1C84C953EC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94566F-0C42-D349-23F4-BADEC2620378}"/>
              </a:ext>
            </a:extLst>
          </p:cNvPr>
          <p:cNvSpPr>
            <a:spLocks noGrp="1"/>
          </p:cNvSpPr>
          <p:nvPr>
            <p:ph type="dt" sz="half" idx="10"/>
          </p:nvPr>
        </p:nvSpPr>
        <p:spPr/>
        <p:txBody>
          <a:bodyPr/>
          <a:lstStyle/>
          <a:p>
            <a:fld id="{96793DB1-8EC1-4557-B302-17A4CEAA4EC6}" type="datetimeFigureOut">
              <a:rPr lang="en-US" smtClean="0"/>
              <a:t>11/29/2022</a:t>
            </a:fld>
            <a:endParaRPr lang="en-US"/>
          </a:p>
        </p:txBody>
      </p:sp>
      <p:sp>
        <p:nvSpPr>
          <p:cNvPr id="5" name="Footer Placeholder 4">
            <a:extLst>
              <a:ext uri="{FF2B5EF4-FFF2-40B4-BE49-F238E27FC236}">
                <a16:creationId xmlns:a16="http://schemas.microsoft.com/office/drawing/2014/main" id="{43FC3ECF-1BCE-0362-01CB-8AEC220EDB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73922-4D37-218E-A1F8-F1833EB56ABE}"/>
              </a:ext>
            </a:extLst>
          </p:cNvPr>
          <p:cNvSpPr>
            <a:spLocks noGrp="1"/>
          </p:cNvSpPr>
          <p:nvPr>
            <p:ph type="sldNum" sz="quarter" idx="12"/>
          </p:nvPr>
        </p:nvSpPr>
        <p:spPr/>
        <p:txBody>
          <a:bodyPr/>
          <a:lstStyle/>
          <a:p>
            <a:fld id="{E3E77450-9BFF-4A74-8633-374F0EF5F163}" type="slidenum">
              <a:rPr lang="en-US" smtClean="0"/>
              <a:t>‹#›</a:t>
            </a:fld>
            <a:endParaRPr lang="en-US"/>
          </a:p>
        </p:txBody>
      </p:sp>
    </p:spTree>
    <p:extLst>
      <p:ext uri="{BB962C8B-B14F-4D97-AF65-F5344CB8AC3E}">
        <p14:creationId xmlns:p14="http://schemas.microsoft.com/office/powerpoint/2010/main" val="1547626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A31CEE-8989-072F-E5BD-8A721A7607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9F3BFC-5F95-59A7-AAAB-B988E300C6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516808-5D7D-A0CA-2848-E37B4051CCB1}"/>
              </a:ext>
            </a:extLst>
          </p:cNvPr>
          <p:cNvSpPr>
            <a:spLocks noGrp="1"/>
          </p:cNvSpPr>
          <p:nvPr>
            <p:ph type="dt" sz="half" idx="10"/>
          </p:nvPr>
        </p:nvSpPr>
        <p:spPr/>
        <p:txBody>
          <a:bodyPr/>
          <a:lstStyle/>
          <a:p>
            <a:fld id="{96793DB1-8EC1-4557-B302-17A4CEAA4EC6}" type="datetimeFigureOut">
              <a:rPr lang="en-US" smtClean="0"/>
              <a:t>11/29/2022</a:t>
            </a:fld>
            <a:endParaRPr lang="en-US"/>
          </a:p>
        </p:txBody>
      </p:sp>
      <p:sp>
        <p:nvSpPr>
          <p:cNvPr id="5" name="Footer Placeholder 4">
            <a:extLst>
              <a:ext uri="{FF2B5EF4-FFF2-40B4-BE49-F238E27FC236}">
                <a16:creationId xmlns:a16="http://schemas.microsoft.com/office/drawing/2014/main" id="{895FBEF1-95C3-8144-D495-0416AC0435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65B696-57AD-A763-D65F-05918F4156F4}"/>
              </a:ext>
            </a:extLst>
          </p:cNvPr>
          <p:cNvSpPr>
            <a:spLocks noGrp="1"/>
          </p:cNvSpPr>
          <p:nvPr>
            <p:ph type="sldNum" sz="quarter" idx="12"/>
          </p:nvPr>
        </p:nvSpPr>
        <p:spPr/>
        <p:txBody>
          <a:bodyPr/>
          <a:lstStyle/>
          <a:p>
            <a:fld id="{E3E77450-9BFF-4A74-8633-374F0EF5F163}" type="slidenum">
              <a:rPr lang="en-US" smtClean="0"/>
              <a:t>‹#›</a:t>
            </a:fld>
            <a:endParaRPr lang="en-US"/>
          </a:p>
        </p:txBody>
      </p:sp>
    </p:spTree>
    <p:extLst>
      <p:ext uri="{BB962C8B-B14F-4D97-AF65-F5344CB8AC3E}">
        <p14:creationId xmlns:p14="http://schemas.microsoft.com/office/powerpoint/2010/main" val="3201013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21C6D-1313-FD6D-4C2D-CF0A12ED37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4E1AE6-CED0-1312-64D0-8C8C5D5F7D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45C28B-1A4E-49A0-AC14-E2B5DE7A4693}"/>
              </a:ext>
            </a:extLst>
          </p:cNvPr>
          <p:cNvSpPr>
            <a:spLocks noGrp="1"/>
          </p:cNvSpPr>
          <p:nvPr>
            <p:ph type="dt" sz="half" idx="10"/>
          </p:nvPr>
        </p:nvSpPr>
        <p:spPr/>
        <p:txBody>
          <a:bodyPr/>
          <a:lstStyle/>
          <a:p>
            <a:fld id="{96793DB1-8EC1-4557-B302-17A4CEAA4EC6}" type="datetimeFigureOut">
              <a:rPr lang="en-US" smtClean="0"/>
              <a:t>11/29/2022</a:t>
            </a:fld>
            <a:endParaRPr lang="en-US"/>
          </a:p>
        </p:txBody>
      </p:sp>
      <p:sp>
        <p:nvSpPr>
          <p:cNvPr id="5" name="Footer Placeholder 4">
            <a:extLst>
              <a:ext uri="{FF2B5EF4-FFF2-40B4-BE49-F238E27FC236}">
                <a16:creationId xmlns:a16="http://schemas.microsoft.com/office/drawing/2014/main" id="{B9C17619-E743-8EC6-64F3-CE7803B7A3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D92D95-5197-CAD0-8468-EB2BBC56D7A2}"/>
              </a:ext>
            </a:extLst>
          </p:cNvPr>
          <p:cNvSpPr>
            <a:spLocks noGrp="1"/>
          </p:cNvSpPr>
          <p:nvPr>
            <p:ph type="sldNum" sz="quarter" idx="12"/>
          </p:nvPr>
        </p:nvSpPr>
        <p:spPr/>
        <p:txBody>
          <a:bodyPr/>
          <a:lstStyle/>
          <a:p>
            <a:fld id="{E3E77450-9BFF-4A74-8633-374F0EF5F163}" type="slidenum">
              <a:rPr lang="en-US" smtClean="0"/>
              <a:t>‹#›</a:t>
            </a:fld>
            <a:endParaRPr lang="en-US"/>
          </a:p>
        </p:txBody>
      </p:sp>
    </p:spTree>
    <p:extLst>
      <p:ext uri="{BB962C8B-B14F-4D97-AF65-F5344CB8AC3E}">
        <p14:creationId xmlns:p14="http://schemas.microsoft.com/office/powerpoint/2010/main" val="1317500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16243-D308-AA5D-2BA7-C6EFE31116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126455-FA3F-2531-9675-0FD548A4EB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BFF5BA-086E-7280-CA0F-4CFA15FC5E06}"/>
              </a:ext>
            </a:extLst>
          </p:cNvPr>
          <p:cNvSpPr>
            <a:spLocks noGrp="1"/>
          </p:cNvSpPr>
          <p:nvPr>
            <p:ph type="dt" sz="half" idx="10"/>
          </p:nvPr>
        </p:nvSpPr>
        <p:spPr/>
        <p:txBody>
          <a:bodyPr/>
          <a:lstStyle/>
          <a:p>
            <a:fld id="{96793DB1-8EC1-4557-B302-17A4CEAA4EC6}" type="datetimeFigureOut">
              <a:rPr lang="en-US" smtClean="0"/>
              <a:t>11/29/2022</a:t>
            </a:fld>
            <a:endParaRPr lang="en-US"/>
          </a:p>
        </p:txBody>
      </p:sp>
      <p:sp>
        <p:nvSpPr>
          <p:cNvPr id="5" name="Footer Placeholder 4">
            <a:extLst>
              <a:ext uri="{FF2B5EF4-FFF2-40B4-BE49-F238E27FC236}">
                <a16:creationId xmlns:a16="http://schemas.microsoft.com/office/drawing/2014/main" id="{89DC83EC-6CEE-3009-0D03-6701369F71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82802F-9835-667E-347A-EFCBA1AA1F0E}"/>
              </a:ext>
            </a:extLst>
          </p:cNvPr>
          <p:cNvSpPr>
            <a:spLocks noGrp="1"/>
          </p:cNvSpPr>
          <p:nvPr>
            <p:ph type="sldNum" sz="quarter" idx="12"/>
          </p:nvPr>
        </p:nvSpPr>
        <p:spPr/>
        <p:txBody>
          <a:bodyPr/>
          <a:lstStyle/>
          <a:p>
            <a:fld id="{E3E77450-9BFF-4A74-8633-374F0EF5F163}" type="slidenum">
              <a:rPr lang="en-US" smtClean="0"/>
              <a:t>‹#›</a:t>
            </a:fld>
            <a:endParaRPr lang="en-US"/>
          </a:p>
        </p:txBody>
      </p:sp>
    </p:spTree>
    <p:extLst>
      <p:ext uri="{BB962C8B-B14F-4D97-AF65-F5344CB8AC3E}">
        <p14:creationId xmlns:p14="http://schemas.microsoft.com/office/powerpoint/2010/main" val="1116884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577B4-8B9F-B320-8A5F-D42428E5E2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95FCEF-2687-FE6F-28C5-42452B1E1D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66DCA8-1BE5-FAA9-CBE2-B054F04A2A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9B8771-0E88-EC1D-4EDB-A67F9C57B53B}"/>
              </a:ext>
            </a:extLst>
          </p:cNvPr>
          <p:cNvSpPr>
            <a:spLocks noGrp="1"/>
          </p:cNvSpPr>
          <p:nvPr>
            <p:ph type="dt" sz="half" idx="10"/>
          </p:nvPr>
        </p:nvSpPr>
        <p:spPr/>
        <p:txBody>
          <a:bodyPr/>
          <a:lstStyle/>
          <a:p>
            <a:fld id="{96793DB1-8EC1-4557-B302-17A4CEAA4EC6}" type="datetimeFigureOut">
              <a:rPr lang="en-US" smtClean="0"/>
              <a:t>11/29/2022</a:t>
            </a:fld>
            <a:endParaRPr lang="en-US"/>
          </a:p>
        </p:txBody>
      </p:sp>
      <p:sp>
        <p:nvSpPr>
          <p:cNvPr id="6" name="Footer Placeholder 5">
            <a:extLst>
              <a:ext uri="{FF2B5EF4-FFF2-40B4-BE49-F238E27FC236}">
                <a16:creationId xmlns:a16="http://schemas.microsoft.com/office/drawing/2014/main" id="{47EA3AB2-9CF3-6F52-7E97-42AEA9AC91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E3A266-C253-E42E-CD35-675DD8C52380}"/>
              </a:ext>
            </a:extLst>
          </p:cNvPr>
          <p:cNvSpPr>
            <a:spLocks noGrp="1"/>
          </p:cNvSpPr>
          <p:nvPr>
            <p:ph type="sldNum" sz="quarter" idx="12"/>
          </p:nvPr>
        </p:nvSpPr>
        <p:spPr/>
        <p:txBody>
          <a:bodyPr/>
          <a:lstStyle/>
          <a:p>
            <a:fld id="{E3E77450-9BFF-4A74-8633-374F0EF5F163}" type="slidenum">
              <a:rPr lang="en-US" smtClean="0"/>
              <a:t>‹#›</a:t>
            </a:fld>
            <a:endParaRPr lang="en-US"/>
          </a:p>
        </p:txBody>
      </p:sp>
    </p:spTree>
    <p:extLst>
      <p:ext uri="{BB962C8B-B14F-4D97-AF65-F5344CB8AC3E}">
        <p14:creationId xmlns:p14="http://schemas.microsoft.com/office/powerpoint/2010/main" val="2917087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2620C-53BD-4600-2A1E-15E3BF778A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4868A3-4918-0921-0BEB-16C66EE877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822144-A87C-54F3-31CD-A4BC424074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EC71B5-4726-00BA-72F9-26B7E8325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F62447-0B11-3B5C-60AF-9047D02D97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B279B5-CEF7-E6F7-4E98-4AFA78989069}"/>
              </a:ext>
            </a:extLst>
          </p:cNvPr>
          <p:cNvSpPr>
            <a:spLocks noGrp="1"/>
          </p:cNvSpPr>
          <p:nvPr>
            <p:ph type="dt" sz="half" idx="10"/>
          </p:nvPr>
        </p:nvSpPr>
        <p:spPr/>
        <p:txBody>
          <a:bodyPr/>
          <a:lstStyle/>
          <a:p>
            <a:fld id="{96793DB1-8EC1-4557-B302-17A4CEAA4EC6}" type="datetimeFigureOut">
              <a:rPr lang="en-US" smtClean="0"/>
              <a:t>11/29/2022</a:t>
            </a:fld>
            <a:endParaRPr lang="en-US"/>
          </a:p>
        </p:txBody>
      </p:sp>
      <p:sp>
        <p:nvSpPr>
          <p:cNvPr id="8" name="Footer Placeholder 7">
            <a:extLst>
              <a:ext uri="{FF2B5EF4-FFF2-40B4-BE49-F238E27FC236}">
                <a16:creationId xmlns:a16="http://schemas.microsoft.com/office/drawing/2014/main" id="{659621D5-08C2-E910-B6C0-0C42F2A42E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F185EE-86A7-A5F0-5993-8EDB55320675}"/>
              </a:ext>
            </a:extLst>
          </p:cNvPr>
          <p:cNvSpPr>
            <a:spLocks noGrp="1"/>
          </p:cNvSpPr>
          <p:nvPr>
            <p:ph type="sldNum" sz="quarter" idx="12"/>
          </p:nvPr>
        </p:nvSpPr>
        <p:spPr/>
        <p:txBody>
          <a:bodyPr/>
          <a:lstStyle/>
          <a:p>
            <a:fld id="{E3E77450-9BFF-4A74-8633-374F0EF5F163}" type="slidenum">
              <a:rPr lang="en-US" smtClean="0"/>
              <a:t>‹#›</a:t>
            </a:fld>
            <a:endParaRPr lang="en-US"/>
          </a:p>
        </p:txBody>
      </p:sp>
    </p:spTree>
    <p:extLst>
      <p:ext uri="{BB962C8B-B14F-4D97-AF65-F5344CB8AC3E}">
        <p14:creationId xmlns:p14="http://schemas.microsoft.com/office/powerpoint/2010/main" val="3314091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FB05D-049A-BDE9-98EB-C33672142C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2E490C-177B-2A83-A055-F4658540E3D2}"/>
              </a:ext>
            </a:extLst>
          </p:cNvPr>
          <p:cNvSpPr>
            <a:spLocks noGrp="1"/>
          </p:cNvSpPr>
          <p:nvPr>
            <p:ph type="dt" sz="half" idx="10"/>
          </p:nvPr>
        </p:nvSpPr>
        <p:spPr/>
        <p:txBody>
          <a:bodyPr/>
          <a:lstStyle/>
          <a:p>
            <a:fld id="{96793DB1-8EC1-4557-B302-17A4CEAA4EC6}" type="datetimeFigureOut">
              <a:rPr lang="en-US" smtClean="0"/>
              <a:t>11/29/2022</a:t>
            </a:fld>
            <a:endParaRPr lang="en-US"/>
          </a:p>
        </p:txBody>
      </p:sp>
      <p:sp>
        <p:nvSpPr>
          <p:cNvPr id="4" name="Footer Placeholder 3">
            <a:extLst>
              <a:ext uri="{FF2B5EF4-FFF2-40B4-BE49-F238E27FC236}">
                <a16:creationId xmlns:a16="http://schemas.microsoft.com/office/drawing/2014/main" id="{C555B368-0D03-B36B-A65F-A720599CD0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18C162-9E77-E429-D9F7-6D25EC026A64}"/>
              </a:ext>
            </a:extLst>
          </p:cNvPr>
          <p:cNvSpPr>
            <a:spLocks noGrp="1"/>
          </p:cNvSpPr>
          <p:nvPr>
            <p:ph type="sldNum" sz="quarter" idx="12"/>
          </p:nvPr>
        </p:nvSpPr>
        <p:spPr/>
        <p:txBody>
          <a:bodyPr/>
          <a:lstStyle/>
          <a:p>
            <a:fld id="{E3E77450-9BFF-4A74-8633-374F0EF5F163}" type="slidenum">
              <a:rPr lang="en-US" smtClean="0"/>
              <a:t>‹#›</a:t>
            </a:fld>
            <a:endParaRPr lang="en-US"/>
          </a:p>
        </p:txBody>
      </p:sp>
    </p:spTree>
    <p:extLst>
      <p:ext uri="{BB962C8B-B14F-4D97-AF65-F5344CB8AC3E}">
        <p14:creationId xmlns:p14="http://schemas.microsoft.com/office/powerpoint/2010/main" val="3494373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0D5E12-CCF7-429F-50AC-A8BF42E08094}"/>
              </a:ext>
            </a:extLst>
          </p:cNvPr>
          <p:cNvSpPr>
            <a:spLocks noGrp="1"/>
          </p:cNvSpPr>
          <p:nvPr>
            <p:ph type="dt" sz="half" idx="10"/>
          </p:nvPr>
        </p:nvSpPr>
        <p:spPr/>
        <p:txBody>
          <a:bodyPr/>
          <a:lstStyle/>
          <a:p>
            <a:fld id="{96793DB1-8EC1-4557-B302-17A4CEAA4EC6}" type="datetimeFigureOut">
              <a:rPr lang="en-US" smtClean="0"/>
              <a:t>11/29/2022</a:t>
            </a:fld>
            <a:endParaRPr lang="en-US"/>
          </a:p>
        </p:txBody>
      </p:sp>
      <p:sp>
        <p:nvSpPr>
          <p:cNvPr id="3" name="Footer Placeholder 2">
            <a:extLst>
              <a:ext uri="{FF2B5EF4-FFF2-40B4-BE49-F238E27FC236}">
                <a16:creationId xmlns:a16="http://schemas.microsoft.com/office/drawing/2014/main" id="{5E694A51-84ED-B0E3-3AF2-09CEEC896A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7770AA-2465-7A77-1AEB-C0D240450B24}"/>
              </a:ext>
            </a:extLst>
          </p:cNvPr>
          <p:cNvSpPr>
            <a:spLocks noGrp="1"/>
          </p:cNvSpPr>
          <p:nvPr>
            <p:ph type="sldNum" sz="quarter" idx="12"/>
          </p:nvPr>
        </p:nvSpPr>
        <p:spPr/>
        <p:txBody>
          <a:bodyPr/>
          <a:lstStyle/>
          <a:p>
            <a:fld id="{E3E77450-9BFF-4A74-8633-374F0EF5F163}" type="slidenum">
              <a:rPr lang="en-US" smtClean="0"/>
              <a:t>‹#›</a:t>
            </a:fld>
            <a:endParaRPr lang="en-US"/>
          </a:p>
        </p:txBody>
      </p:sp>
    </p:spTree>
    <p:extLst>
      <p:ext uri="{BB962C8B-B14F-4D97-AF65-F5344CB8AC3E}">
        <p14:creationId xmlns:p14="http://schemas.microsoft.com/office/powerpoint/2010/main" val="3755297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23CB8-287B-F447-1AD2-E6E6F0B80F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AD0600-8B29-63E0-7B72-3D9BA328FF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4791D9-0714-2BEE-BEEE-197B629E8E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853D00-304B-30A5-C7F5-1635C3FBB23A}"/>
              </a:ext>
            </a:extLst>
          </p:cNvPr>
          <p:cNvSpPr>
            <a:spLocks noGrp="1"/>
          </p:cNvSpPr>
          <p:nvPr>
            <p:ph type="dt" sz="half" idx="10"/>
          </p:nvPr>
        </p:nvSpPr>
        <p:spPr/>
        <p:txBody>
          <a:bodyPr/>
          <a:lstStyle/>
          <a:p>
            <a:fld id="{96793DB1-8EC1-4557-B302-17A4CEAA4EC6}" type="datetimeFigureOut">
              <a:rPr lang="en-US" smtClean="0"/>
              <a:t>11/29/2022</a:t>
            </a:fld>
            <a:endParaRPr lang="en-US"/>
          </a:p>
        </p:txBody>
      </p:sp>
      <p:sp>
        <p:nvSpPr>
          <p:cNvPr id="6" name="Footer Placeholder 5">
            <a:extLst>
              <a:ext uri="{FF2B5EF4-FFF2-40B4-BE49-F238E27FC236}">
                <a16:creationId xmlns:a16="http://schemas.microsoft.com/office/drawing/2014/main" id="{F752D8C8-FA11-38FD-B93E-6A333BEFD9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75BBBE-9C96-F370-7A7A-03FB508234BE}"/>
              </a:ext>
            </a:extLst>
          </p:cNvPr>
          <p:cNvSpPr>
            <a:spLocks noGrp="1"/>
          </p:cNvSpPr>
          <p:nvPr>
            <p:ph type="sldNum" sz="quarter" idx="12"/>
          </p:nvPr>
        </p:nvSpPr>
        <p:spPr/>
        <p:txBody>
          <a:bodyPr/>
          <a:lstStyle/>
          <a:p>
            <a:fld id="{E3E77450-9BFF-4A74-8633-374F0EF5F163}" type="slidenum">
              <a:rPr lang="en-US" smtClean="0"/>
              <a:t>‹#›</a:t>
            </a:fld>
            <a:endParaRPr lang="en-US"/>
          </a:p>
        </p:txBody>
      </p:sp>
    </p:spTree>
    <p:extLst>
      <p:ext uri="{BB962C8B-B14F-4D97-AF65-F5344CB8AC3E}">
        <p14:creationId xmlns:p14="http://schemas.microsoft.com/office/powerpoint/2010/main" val="3579055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D2989-5834-315A-2848-689B322C38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3379F3-5B6E-6137-EE6F-4C8A50F47D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AEE763-99D9-C3BC-E068-98E2F29603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D2A4D0-1562-E680-B453-047537381C64}"/>
              </a:ext>
            </a:extLst>
          </p:cNvPr>
          <p:cNvSpPr>
            <a:spLocks noGrp="1"/>
          </p:cNvSpPr>
          <p:nvPr>
            <p:ph type="dt" sz="half" idx="10"/>
          </p:nvPr>
        </p:nvSpPr>
        <p:spPr/>
        <p:txBody>
          <a:bodyPr/>
          <a:lstStyle/>
          <a:p>
            <a:fld id="{96793DB1-8EC1-4557-B302-17A4CEAA4EC6}" type="datetimeFigureOut">
              <a:rPr lang="en-US" smtClean="0"/>
              <a:t>11/29/2022</a:t>
            </a:fld>
            <a:endParaRPr lang="en-US"/>
          </a:p>
        </p:txBody>
      </p:sp>
      <p:sp>
        <p:nvSpPr>
          <p:cNvPr id="6" name="Footer Placeholder 5">
            <a:extLst>
              <a:ext uri="{FF2B5EF4-FFF2-40B4-BE49-F238E27FC236}">
                <a16:creationId xmlns:a16="http://schemas.microsoft.com/office/drawing/2014/main" id="{E3622ECB-1672-35C0-0DE3-9E3AD67531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FAA1AC-AB1A-59A8-1092-9A8935D3D4FD}"/>
              </a:ext>
            </a:extLst>
          </p:cNvPr>
          <p:cNvSpPr>
            <a:spLocks noGrp="1"/>
          </p:cNvSpPr>
          <p:nvPr>
            <p:ph type="sldNum" sz="quarter" idx="12"/>
          </p:nvPr>
        </p:nvSpPr>
        <p:spPr/>
        <p:txBody>
          <a:bodyPr/>
          <a:lstStyle/>
          <a:p>
            <a:fld id="{E3E77450-9BFF-4A74-8633-374F0EF5F163}" type="slidenum">
              <a:rPr lang="en-US" smtClean="0"/>
              <a:t>‹#›</a:t>
            </a:fld>
            <a:endParaRPr lang="en-US"/>
          </a:p>
        </p:txBody>
      </p:sp>
    </p:spTree>
    <p:extLst>
      <p:ext uri="{BB962C8B-B14F-4D97-AF65-F5344CB8AC3E}">
        <p14:creationId xmlns:p14="http://schemas.microsoft.com/office/powerpoint/2010/main" val="175782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870F15-A5AD-F1AF-7627-F602BB248C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EEBF18-8C2A-ABD5-584D-60411B569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E91064-08F0-0DDE-1AC6-03445C2244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793DB1-8EC1-4557-B302-17A4CEAA4EC6}" type="datetimeFigureOut">
              <a:rPr lang="en-US" smtClean="0"/>
              <a:t>11/29/2022</a:t>
            </a:fld>
            <a:endParaRPr lang="en-US"/>
          </a:p>
        </p:txBody>
      </p:sp>
      <p:sp>
        <p:nvSpPr>
          <p:cNvPr id="5" name="Footer Placeholder 4">
            <a:extLst>
              <a:ext uri="{FF2B5EF4-FFF2-40B4-BE49-F238E27FC236}">
                <a16:creationId xmlns:a16="http://schemas.microsoft.com/office/drawing/2014/main" id="{A4B2F2B9-A003-29CA-178E-35F0066439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B8153F-8621-0434-8579-F1065F369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E77450-9BFF-4A74-8633-374F0EF5F163}" type="slidenum">
              <a:rPr lang="en-US" smtClean="0"/>
              <a:t>‹#›</a:t>
            </a:fld>
            <a:endParaRPr lang="en-US"/>
          </a:p>
        </p:txBody>
      </p:sp>
    </p:spTree>
    <p:extLst>
      <p:ext uri="{BB962C8B-B14F-4D97-AF65-F5344CB8AC3E}">
        <p14:creationId xmlns:p14="http://schemas.microsoft.com/office/powerpoint/2010/main" val="978004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microsoft.com/office/2018/10/relationships/comments" Target="../comments/modernComment_10A_93428DDA.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jp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42.png"/><Relationship Id="rId4" Type="http://schemas.openxmlformats.org/officeDocument/2006/relationships/image" Target="../media/image3.jp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63.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62.emf"/><Relationship Id="rId5" Type="http://schemas.openxmlformats.org/officeDocument/2006/relationships/oleObject" Target="../embeddings/oleObject2.bin"/><Relationship Id="rId4" Type="http://schemas.openxmlformats.org/officeDocument/2006/relationships/image" Target="../media/image61.emf"/></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3" Type="http://schemas.openxmlformats.org/officeDocument/2006/relationships/hyperlink" Target="mailto:puskark1@michigan.gov" TargetMode="External"/><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hyperlink" Target="mailto:laurner@wmrmc.org"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7749FF-C909-14FC-F965-02DBD5CC69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25782"/>
            <a:ext cx="12252960" cy="6909564"/>
          </a:xfrm>
          <a:prstGeom prst="rect">
            <a:avLst/>
          </a:prstGeom>
        </p:spPr>
      </p:pic>
      <p:sp>
        <p:nvSpPr>
          <p:cNvPr id="8" name="TextBox 7">
            <a:extLst>
              <a:ext uri="{FF2B5EF4-FFF2-40B4-BE49-F238E27FC236}">
                <a16:creationId xmlns:a16="http://schemas.microsoft.com/office/drawing/2014/main" id="{BB4F5FD7-DBD2-FFC3-7D0D-FD0744EECB56}"/>
              </a:ext>
            </a:extLst>
          </p:cNvPr>
          <p:cNvSpPr txBox="1"/>
          <p:nvPr/>
        </p:nvSpPr>
        <p:spPr>
          <a:xfrm>
            <a:off x="4552627" y="3644468"/>
            <a:ext cx="7218497" cy="1384995"/>
          </a:xfrm>
          <a:prstGeom prst="rect">
            <a:avLst/>
          </a:prstGeom>
          <a:noFill/>
        </p:spPr>
        <p:txBody>
          <a:bodyPr wrap="square" rtlCol="0">
            <a:spAutoFit/>
          </a:bodyPr>
          <a:lstStyle/>
          <a:p>
            <a:pPr algn="r"/>
            <a:r>
              <a:rPr lang="en-US" sz="2800" b="1" dirty="0">
                <a:solidFill>
                  <a:srgbClr val="1A305B"/>
                </a:solidFill>
                <a:latin typeface="Roboto" panose="02000000000000000000" pitchFamily="2" charset="0"/>
                <a:ea typeface="Roboto" panose="02000000000000000000" pitchFamily="2" charset="0"/>
                <a:cs typeface="Roboto" panose="02000000000000000000" pitchFamily="2" charset="0"/>
              </a:rPr>
              <a:t>Benefits of a Dedicated Medical Coordination Center and Incident Command System</a:t>
            </a:r>
          </a:p>
        </p:txBody>
      </p:sp>
      <p:sp>
        <p:nvSpPr>
          <p:cNvPr id="9" name="TextBox 8">
            <a:extLst>
              <a:ext uri="{FF2B5EF4-FFF2-40B4-BE49-F238E27FC236}">
                <a16:creationId xmlns:a16="http://schemas.microsoft.com/office/drawing/2014/main" id="{1D431CC3-42EC-4323-51E1-413E280B2DEA}"/>
              </a:ext>
            </a:extLst>
          </p:cNvPr>
          <p:cNvSpPr txBox="1"/>
          <p:nvPr/>
        </p:nvSpPr>
        <p:spPr>
          <a:xfrm>
            <a:off x="7596914" y="5186928"/>
            <a:ext cx="4305300" cy="707886"/>
          </a:xfrm>
          <a:prstGeom prst="rect">
            <a:avLst/>
          </a:prstGeom>
          <a:noFill/>
        </p:spPr>
        <p:txBody>
          <a:bodyPr wrap="square" rtlCol="0">
            <a:spAutoFit/>
          </a:bodyPr>
          <a:lstStyle/>
          <a:p>
            <a:pPr algn="r"/>
            <a:r>
              <a:rPr lang="en-US" sz="2000" b="1" dirty="0">
                <a:solidFill>
                  <a:srgbClr val="1A305B"/>
                </a:solidFill>
                <a:latin typeface="Roboto" panose="02000000000000000000" pitchFamily="2" charset="0"/>
                <a:ea typeface="Roboto" panose="02000000000000000000" pitchFamily="2" charset="0"/>
                <a:cs typeface="Roboto" panose="02000000000000000000" pitchFamily="2" charset="0"/>
              </a:rPr>
              <a:t>Presenters:</a:t>
            </a:r>
          </a:p>
          <a:p>
            <a:pPr algn="r"/>
            <a:r>
              <a:rPr lang="en-US" sz="2000" dirty="0">
                <a:solidFill>
                  <a:srgbClr val="1A305B"/>
                </a:solidFill>
                <a:latin typeface="Roboto" panose="02000000000000000000" pitchFamily="2" charset="0"/>
                <a:ea typeface="Roboto" panose="02000000000000000000" pitchFamily="2" charset="0"/>
                <a:cs typeface="Roboto" panose="02000000000000000000" pitchFamily="2" charset="0"/>
              </a:rPr>
              <a:t>Katie Puskar and Luke Aurner</a:t>
            </a:r>
          </a:p>
        </p:txBody>
      </p:sp>
      <p:sp>
        <p:nvSpPr>
          <p:cNvPr id="10" name="TextBox 9">
            <a:extLst>
              <a:ext uri="{FF2B5EF4-FFF2-40B4-BE49-F238E27FC236}">
                <a16:creationId xmlns:a16="http://schemas.microsoft.com/office/drawing/2014/main" id="{F936B219-8C51-AB05-A1EC-0870E9FDD322}"/>
              </a:ext>
            </a:extLst>
          </p:cNvPr>
          <p:cNvSpPr txBox="1"/>
          <p:nvPr/>
        </p:nvSpPr>
        <p:spPr>
          <a:xfrm>
            <a:off x="6699902" y="6362399"/>
            <a:ext cx="5281301" cy="340671"/>
          </a:xfrm>
          <a:prstGeom prst="rect">
            <a:avLst/>
          </a:prstGeom>
          <a:noFill/>
        </p:spPr>
        <p:txBody>
          <a:bodyPr wrap="square" rtlCol="0">
            <a:spAutoFit/>
          </a:bodyPr>
          <a:lstStyle/>
          <a:p>
            <a:pPr marR="0" algn="r" rtl="0">
              <a:lnSpc>
                <a:spcPts val="2100"/>
              </a:lnSpc>
            </a:pPr>
            <a:r>
              <a:rPr lang="en-US" sz="1400" dirty="0">
                <a:solidFill>
                  <a:srgbClr val="1A305B"/>
                </a:solidFill>
                <a:latin typeface="Roboto" panose="02000000000000000000" pitchFamily="2" charset="0"/>
                <a:ea typeface="Roboto" panose="02000000000000000000" pitchFamily="2" charset="0"/>
                <a:cs typeface="Roboto" panose="02000000000000000000" pitchFamily="2" charset="0"/>
              </a:rPr>
              <a:t>Copyright 2022. All rights reserved.</a:t>
            </a:r>
          </a:p>
        </p:txBody>
      </p:sp>
    </p:spTree>
    <p:extLst>
      <p:ext uri="{BB962C8B-B14F-4D97-AF65-F5344CB8AC3E}">
        <p14:creationId xmlns:p14="http://schemas.microsoft.com/office/powerpoint/2010/main" val="3579325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 y="-25782"/>
            <a:ext cx="12252960" cy="6909564"/>
          </a:xfrm>
          <a:prstGeom prst="rect">
            <a:avLst/>
          </a:prstGeom>
        </p:spPr>
      </p:pic>
      <p:sp>
        <p:nvSpPr>
          <p:cNvPr id="5" name="Google Shape;107;p5">
            <a:extLst>
              <a:ext uri="{FF2B5EF4-FFF2-40B4-BE49-F238E27FC236}">
                <a16:creationId xmlns:a16="http://schemas.microsoft.com/office/drawing/2014/main" id="{7262A05D-A586-35ED-C994-2B2E0384B91E}"/>
              </a:ext>
            </a:extLst>
          </p:cNvPr>
          <p:cNvSpPr txBox="1">
            <a:spLocks/>
          </p:cNvSpPr>
          <p:nvPr/>
        </p:nvSpPr>
        <p:spPr>
          <a:xfrm>
            <a:off x="-12096" y="81188"/>
            <a:ext cx="10515600" cy="1325563"/>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Calibri"/>
              <a:buNone/>
            </a:pPr>
            <a:r>
              <a:rPr lang="en-US" sz="5400" u="sng" dirty="0"/>
              <a:t>Coordinated Communications</a:t>
            </a:r>
          </a:p>
        </p:txBody>
      </p:sp>
      <p:sp>
        <p:nvSpPr>
          <p:cNvPr id="2" name="TextBox 1">
            <a:extLst>
              <a:ext uri="{FF2B5EF4-FFF2-40B4-BE49-F238E27FC236}">
                <a16:creationId xmlns:a16="http://schemas.microsoft.com/office/drawing/2014/main" id="{ABEB54FB-D7C5-BD01-187C-F05F9C63DE75}"/>
              </a:ext>
            </a:extLst>
          </p:cNvPr>
          <p:cNvSpPr txBox="1"/>
          <p:nvPr/>
        </p:nvSpPr>
        <p:spPr>
          <a:xfrm>
            <a:off x="9974475" y="457814"/>
            <a:ext cx="1954676" cy="2585323"/>
          </a:xfrm>
          <a:prstGeom prst="rect">
            <a:avLst/>
          </a:prstGeom>
          <a:noFill/>
        </p:spPr>
        <p:txBody>
          <a:bodyPr wrap="square" rtlCol="0">
            <a:spAutoFit/>
          </a:bodyPr>
          <a:lstStyle/>
          <a:p>
            <a:r>
              <a:rPr lang="en-US" sz="5400" b="1" dirty="0"/>
              <a:t>Local		</a:t>
            </a:r>
          </a:p>
        </p:txBody>
      </p:sp>
      <p:pic>
        <p:nvPicPr>
          <p:cNvPr id="9" name="Picture 8" descr="A room with a desk and chairs&#10;&#10;Description automatically generated with low confidence">
            <a:extLst>
              <a:ext uri="{FF2B5EF4-FFF2-40B4-BE49-F238E27FC236}">
                <a16:creationId xmlns:a16="http://schemas.microsoft.com/office/drawing/2014/main" id="{D8356C42-A2F5-655B-F214-D5042F2017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 y="2094199"/>
            <a:ext cx="6403298" cy="4802474"/>
          </a:xfrm>
          <a:prstGeom prst="rect">
            <a:avLst/>
          </a:prstGeom>
        </p:spPr>
      </p:pic>
      <p:pic>
        <p:nvPicPr>
          <p:cNvPr id="7" name="Picture 6" descr="A picture containing text, ceiling, indoor, room&#10;&#10;Description automatically generated">
            <a:extLst>
              <a:ext uri="{FF2B5EF4-FFF2-40B4-BE49-F238E27FC236}">
                <a16:creationId xmlns:a16="http://schemas.microsoft.com/office/drawing/2014/main" id="{632817FE-5DC7-B73E-1F5D-6052CB4EB4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9017" y="1125495"/>
            <a:ext cx="6403299" cy="4802474"/>
          </a:xfrm>
          <a:prstGeom prst="rect">
            <a:avLst/>
          </a:prstGeom>
        </p:spPr>
      </p:pic>
    </p:spTree>
    <p:extLst>
      <p:ext uri="{BB962C8B-B14F-4D97-AF65-F5344CB8AC3E}">
        <p14:creationId xmlns:p14="http://schemas.microsoft.com/office/powerpoint/2010/main" val="3647619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 y="-25782"/>
            <a:ext cx="12252960" cy="6909564"/>
          </a:xfrm>
          <a:prstGeom prst="rect">
            <a:avLst/>
          </a:prstGeom>
        </p:spPr>
      </p:pic>
      <p:sp>
        <p:nvSpPr>
          <p:cNvPr id="5" name="Google Shape;107;p5">
            <a:extLst>
              <a:ext uri="{FF2B5EF4-FFF2-40B4-BE49-F238E27FC236}">
                <a16:creationId xmlns:a16="http://schemas.microsoft.com/office/drawing/2014/main" id="{7262A05D-A586-35ED-C994-2B2E0384B91E}"/>
              </a:ext>
            </a:extLst>
          </p:cNvPr>
          <p:cNvSpPr txBox="1">
            <a:spLocks/>
          </p:cNvSpPr>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Calibri"/>
              <a:buNone/>
            </a:pPr>
            <a:r>
              <a:rPr lang="en-US" dirty="0"/>
              <a:t>Coordinated Communications</a:t>
            </a:r>
          </a:p>
        </p:txBody>
      </p:sp>
      <p:sp>
        <p:nvSpPr>
          <p:cNvPr id="2" name="TextBox 1">
            <a:extLst>
              <a:ext uri="{FF2B5EF4-FFF2-40B4-BE49-F238E27FC236}">
                <a16:creationId xmlns:a16="http://schemas.microsoft.com/office/drawing/2014/main" id="{ABEB54FB-D7C5-BD01-187C-F05F9C63DE75}"/>
              </a:ext>
            </a:extLst>
          </p:cNvPr>
          <p:cNvSpPr txBox="1"/>
          <p:nvPr/>
        </p:nvSpPr>
        <p:spPr>
          <a:xfrm>
            <a:off x="8441003" y="580445"/>
            <a:ext cx="2977070" cy="769441"/>
          </a:xfrm>
          <a:prstGeom prst="rect">
            <a:avLst/>
          </a:prstGeom>
          <a:noFill/>
        </p:spPr>
        <p:txBody>
          <a:bodyPr wrap="square" rtlCol="0">
            <a:spAutoFit/>
          </a:bodyPr>
          <a:lstStyle/>
          <a:p>
            <a:r>
              <a:rPr lang="en-US" sz="4400" b="1" dirty="0"/>
              <a:t>Worldwide	</a:t>
            </a:r>
          </a:p>
        </p:txBody>
      </p:sp>
      <p:pic>
        <p:nvPicPr>
          <p:cNvPr id="2050" name="Picture 2" descr="NATO - News: Euro-Atlantic Disaster Response Coordination Centre (EADRCC)">
            <a:extLst>
              <a:ext uri="{FF2B5EF4-FFF2-40B4-BE49-F238E27FC236}">
                <a16:creationId xmlns:a16="http://schemas.microsoft.com/office/drawing/2014/main" id="{B676C6B5-DD5E-FB9B-62A8-5539DF31D1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081595"/>
            <a:ext cx="7718489" cy="434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655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 y="-25782"/>
            <a:ext cx="12252960" cy="6909564"/>
          </a:xfrm>
          <a:prstGeom prst="rect">
            <a:avLst/>
          </a:prstGeom>
        </p:spPr>
      </p:pic>
      <p:sp>
        <p:nvSpPr>
          <p:cNvPr id="5" name="Google Shape;107;p5">
            <a:extLst>
              <a:ext uri="{FF2B5EF4-FFF2-40B4-BE49-F238E27FC236}">
                <a16:creationId xmlns:a16="http://schemas.microsoft.com/office/drawing/2014/main" id="{7262A05D-A586-35ED-C994-2B2E0384B91E}"/>
              </a:ext>
            </a:extLst>
          </p:cNvPr>
          <p:cNvSpPr txBox="1">
            <a:spLocks/>
          </p:cNvSpPr>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Calibri"/>
              <a:buNone/>
            </a:pPr>
            <a:r>
              <a:rPr lang="en-US" dirty="0"/>
              <a:t>Coordinated Communications</a:t>
            </a:r>
          </a:p>
        </p:txBody>
      </p:sp>
      <p:sp>
        <p:nvSpPr>
          <p:cNvPr id="6" name="TextBox 5">
            <a:extLst>
              <a:ext uri="{FF2B5EF4-FFF2-40B4-BE49-F238E27FC236}">
                <a16:creationId xmlns:a16="http://schemas.microsoft.com/office/drawing/2014/main" id="{A60B7B3D-EAF1-6122-4840-83C0C0670FB6}"/>
              </a:ext>
            </a:extLst>
          </p:cNvPr>
          <p:cNvSpPr txBox="1"/>
          <p:nvPr/>
        </p:nvSpPr>
        <p:spPr>
          <a:xfrm>
            <a:off x="8544394" y="735518"/>
            <a:ext cx="3927423" cy="584775"/>
          </a:xfrm>
          <a:prstGeom prst="rect">
            <a:avLst/>
          </a:prstGeom>
          <a:noFill/>
        </p:spPr>
        <p:txBody>
          <a:bodyPr wrap="square" rtlCol="0">
            <a:spAutoFit/>
          </a:bodyPr>
          <a:lstStyle/>
          <a:p>
            <a:r>
              <a:rPr lang="en-US" sz="3200" b="1" dirty="0"/>
              <a:t>Private Organizations</a:t>
            </a:r>
          </a:p>
        </p:txBody>
      </p:sp>
      <p:pic>
        <p:nvPicPr>
          <p:cNvPr id="7" name="Picture 6">
            <a:extLst>
              <a:ext uri="{FF2B5EF4-FFF2-40B4-BE49-F238E27FC236}">
                <a16:creationId xmlns:a16="http://schemas.microsoft.com/office/drawing/2014/main" id="{FC26B833-AAB2-F931-5169-F3D018EEC6C3}"/>
              </a:ext>
            </a:extLst>
          </p:cNvPr>
          <p:cNvPicPr>
            <a:picLocks noChangeAspect="1"/>
          </p:cNvPicPr>
          <p:nvPr/>
        </p:nvPicPr>
        <p:blipFill>
          <a:blip r:embed="rId4"/>
          <a:stretch>
            <a:fillRect/>
          </a:stretch>
        </p:blipFill>
        <p:spPr>
          <a:xfrm>
            <a:off x="3797026" y="2233534"/>
            <a:ext cx="8394973" cy="4365386"/>
          </a:xfrm>
          <a:prstGeom prst="rect">
            <a:avLst/>
          </a:prstGeom>
        </p:spPr>
      </p:pic>
      <p:sp>
        <p:nvSpPr>
          <p:cNvPr id="8" name="TextBox 7">
            <a:extLst>
              <a:ext uri="{FF2B5EF4-FFF2-40B4-BE49-F238E27FC236}">
                <a16:creationId xmlns:a16="http://schemas.microsoft.com/office/drawing/2014/main" id="{F1636BB3-CA98-1B65-E5CF-A212B012519D}"/>
              </a:ext>
            </a:extLst>
          </p:cNvPr>
          <p:cNvSpPr txBox="1"/>
          <p:nvPr/>
        </p:nvSpPr>
        <p:spPr>
          <a:xfrm>
            <a:off x="299803" y="3429000"/>
            <a:ext cx="3335312" cy="369332"/>
          </a:xfrm>
          <a:prstGeom prst="rect">
            <a:avLst/>
          </a:prstGeom>
          <a:noFill/>
        </p:spPr>
        <p:txBody>
          <a:bodyPr wrap="square" rtlCol="0">
            <a:spAutoFit/>
          </a:bodyPr>
          <a:lstStyle/>
          <a:p>
            <a:r>
              <a:rPr lang="en-US" dirty="0"/>
              <a:t>OSU EOC</a:t>
            </a:r>
          </a:p>
        </p:txBody>
      </p:sp>
    </p:spTree>
    <p:extLst>
      <p:ext uri="{BB962C8B-B14F-4D97-AF65-F5344CB8AC3E}">
        <p14:creationId xmlns:p14="http://schemas.microsoft.com/office/powerpoint/2010/main" val="413958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45;p18">
            <a:extLst>
              <a:ext uri="{FF2B5EF4-FFF2-40B4-BE49-F238E27FC236}">
                <a16:creationId xmlns:a16="http://schemas.microsoft.com/office/drawing/2014/main" id="{CED17DE5-2037-4B05-8A8D-8030083EEBA6}"/>
              </a:ext>
            </a:extLst>
          </p:cNvPr>
          <p:cNvSpPr txBox="1">
            <a:spLocks/>
          </p:cNvSpPr>
          <p:nvPr/>
        </p:nvSpPr>
        <p:spPr>
          <a:xfrm>
            <a:off x="123856" y="1141735"/>
            <a:ext cx="4695810" cy="2051170"/>
          </a:xfrm>
          <a:prstGeom prst="rect">
            <a:avLst/>
          </a:prstGeom>
        </p:spPr>
        <p:txBody>
          <a:bodyPr spcFirstLastPara="1"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buClr>
                <a:schemeClr val="dk1"/>
              </a:buClr>
              <a:buSzPts val="4400"/>
            </a:pPr>
            <a:r>
              <a:rPr lang="en-US" sz="3600" b="1" u="sng" kern="1200" dirty="0">
                <a:solidFill>
                  <a:schemeClr val="tx1"/>
                </a:solidFill>
                <a:latin typeface="+mj-lt"/>
                <a:ea typeface="+mj-ea"/>
                <a:cs typeface="+mj-cs"/>
              </a:rPr>
              <a:t>Community Health Emergency Coordination Center</a:t>
            </a:r>
          </a:p>
        </p:txBody>
      </p:sp>
      <p:grpSp>
        <p:nvGrpSpPr>
          <p:cNvPr id="12" name="Group 11">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13"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3" name="Google Shape;146;p18">
            <a:extLst>
              <a:ext uri="{FF2B5EF4-FFF2-40B4-BE49-F238E27FC236}">
                <a16:creationId xmlns:a16="http://schemas.microsoft.com/office/drawing/2014/main" id="{3BD83881-FBB3-C914-1EBC-55FA9A721F1E}"/>
              </a:ext>
            </a:extLst>
          </p:cNvPr>
          <p:cNvSpPr txBox="1">
            <a:spLocks/>
          </p:cNvSpPr>
          <p:nvPr/>
        </p:nvSpPr>
        <p:spPr>
          <a:xfrm>
            <a:off x="43052" y="2394604"/>
            <a:ext cx="4016021" cy="4204618"/>
          </a:xfrm>
          <a:prstGeom prst="rect">
            <a:avLst/>
          </a:prstGeom>
        </p:spPr>
        <p:txBody>
          <a:bodyPr spcFirstLastPara="1" vert="horz" lIns="91440" tIns="45720" rIns="9144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buClr>
                <a:schemeClr val="dk1"/>
              </a:buClr>
              <a:buSzPts val="2800"/>
            </a:pPr>
            <a:endParaRPr lang="en-US" sz="2000" b="1" dirty="0"/>
          </a:p>
        </p:txBody>
      </p:sp>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rotWithShape="1">
          <a:blip r:embed="rId2">
            <a:extLst>
              <a:ext uri="{28A0092B-C50C-407E-A947-70E740481C1C}">
                <a14:useLocalDpi xmlns:a14="http://schemas.microsoft.com/office/drawing/2010/main" val="0"/>
              </a:ext>
            </a:extLst>
          </a:blip>
          <a:srcRect r="2" b="20742"/>
          <a:stretch/>
        </p:blipFill>
        <p:spPr>
          <a:xfrm>
            <a:off x="4636963" y="10"/>
            <a:ext cx="7555037" cy="3383270"/>
          </a:xfrm>
          <a:prstGeom prst="rect">
            <a:avLst/>
          </a:prstGeom>
        </p:spPr>
      </p:pic>
      <p:pic>
        <p:nvPicPr>
          <p:cNvPr id="6" name="Picture 5">
            <a:extLst>
              <a:ext uri="{FF2B5EF4-FFF2-40B4-BE49-F238E27FC236}">
                <a16:creationId xmlns:a16="http://schemas.microsoft.com/office/drawing/2014/main" id="{C47153D5-46BD-6223-7884-48F8D25A3AD3}"/>
              </a:ext>
            </a:extLst>
          </p:cNvPr>
          <p:cNvPicPr>
            <a:picLocks noChangeAspect="1"/>
          </p:cNvPicPr>
          <p:nvPr/>
        </p:nvPicPr>
        <p:blipFill>
          <a:blip r:embed="rId3"/>
          <a:stretch>
            <a:fillRect/>
          </a:stretch>
        </p:blipFill>
        <p:spPr>
          <a:xfrm>
            <a:off x="123856" y="3375770"/>
            <a:ext cx="7783456" cy="3223452"/>
          </a:xfrm>
          <a:prstGeom prst="rect">
            <a:avLst/>
          </a:prstGeom>
        </p:spPr>
      </p:pic>
      <p:sp>
        <p:nvSpPr>
          <p:cNvPr id="7" name="TextBox 6">
            <a:extLst>
              <a:ext uri="{FF2B5EF4-FFF2-40B4-BE49-F238E27FC236}">
                <a16:creationId xmlns:a16="http://schemas.microsoft.com/office/drawing/2014/main" id="{D4083F05-AE4A-2435-159D-B34D2F2C274D}"/>
              </a:ext>
            </a:extLst>
          </p:cNvPr>
          <p:cNvSpPr txBox="1"/>
          <p:nvPr/>
        </p:nvSpPr>
        <p:spPr>
          <a:xfrm>
            <a:off x="4736893" y="314794"/>
            <a:ext cx="7195278" cy="3647152"/>
          </a:xfrm>
          <a:prstGeom prst="rect">
            <a:avLst/>
          </a:prstGeom>
          <a:noFill/>
        </p:spPr>
        <p:txBody>
          <a:bodyPr wrap="square" rtlCol="0">
            <a:spAutoFit/>
          </a:bodyPr>
          <a:lstStyle/>
          <a:p>
            <a:pPr marL="342900">
              <a:spcBef>
                <a:spcPts val="0"/>
              </a:spcBef>
              <a:buClr>
                <a:schemeClr val="dk1"/>
              </a:buClr>
              <a:buSzPts val="1800"/>
            </a:pPr>
            <a:r>
              <a:rPr lang="en-US" sz="2400" b="1" dirty="0">
                <a:sym typeface="Calibri"/>
              </a:rPr>
              <a:t>The primary function of the CHECC is to support the State Emergency Operations Center (SEOC) by providing real-time public health information, subject matter expertise, and strategic countermeasure distribution. The Bureau of EMS, Trauma, and Preparedness maintains and staffs the CHECC with Michigan Department of Health and Human Services employees and contractors. </a:t>
            </a:r>
            <a:endParaRPr lang="en-US" sz="2400" b="1" dirty="0"/>
          </a:p>
          <a:p>
            <a:pPr>
              <a:spcBef>
                <a:spcPts val="1800"/>
              </a:spcBef>
              <a:buClr>
                <a:schemeClr val="dk1"/>
              </a:buClr>
              <a:buSzPts val="2800"/>
            </a:pPr>
            <a:endParaRPr lang="en-US" sz="2400" b="1" dirty="0"/>
          </a:p>
        </p:txBody>
      </p:sp>
    </p:spTree>
    <p:extLst>
      <p:ext uri="{BB962C8B-B14F-4D97-AF65-F5344CB8AC3E}">
        <p14:creationId xmlns:p14="http://schemas.microsoft.com/office/powerpoint/2010/main" val="3990527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45;p18">
            <a:extLst>
              <a:ext uri="{FF2B5EF4-FFF2-40B4-BE49-F238E27FC236}">
                <a16:creationId xmlns:a16="http://schemas.microsoft.com/office/drawing/2014/main" id="{CED17DE5-2037-4B05-8A8D-8030083EEBA6}"/>
              </a:ext>
            </a:extLst>
          </p:cNvPr>
          <p:cNvSpPr txBox="1">
            <a:spLocks/>
          </p:cNvSpPr>
          <p:nvPr/>
        </p:nvSpPr>
        <p:spPr>
          <a:xfrm>
            <a:off x="123856" y="1141735"/>
            <a:ext cx="4695810" cy="2051170"/>
          </a:xfrm>
          <a:prstGeom prst="rect">
            <a:avLst/>
          </a:prstGeom>
        </p:spPr>
        <p:txBody>
          <a:bodyPr spcFirstLastPara="1"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buClr>
                <a:schemeClr val="dk1"/>
              </a:buClr>
              <a:buSzPts val="4400"/>
            </a:pPr>
            <a:r>
              <a:rPr lang="en-US" sz="3600" b="1" u="sng" kern="1200" dirty="0">
                <a:solidFill>
                  <a:schemeClr val="tx1"/>
                </a:solidFill>
                <a:latin typeface="+mj-lt"/>
                <a:ea typeface="+mj-ea"/>
                <a:cs typeface="+mj-cs"/>
              </a:rPr>
              <a:t>Community Health Emergency Coordination Center</a:t>
            </a:r>
          </a:p>
        </p:txBody>
      </p:sp>
      <p:grpSp>
        <p:nvGrpSpPr>
          <p:cNvPr id="12" name="Group 11">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13"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3" name="Google Shape;146;p18">
            <a:extLst>
              <a:ext uri="{FF2B5EF4-FFF2-40B4-BE49-F238E27FC236}">
                <a16:creationId xmlns:a16="http://schemas.microsoft.com/office/drawing/2014/main" id="{3BD83881-FBB3-C914-1EBC-55FA9A721F1E}"/>
              </a:ext>
            </a:extLst>
          </p:cNvPr>
          <p:cNvSpPr txBox="1">
            <a:spLocks/>
          </p:cNvSpPr>
          <p:nvPr/>
        </p:nvSpPr>
        <p:spPr>
          <a:xfrm>
            <a:off x="43052" y="2394604"/>
            <a:ext cx="4016021" cy="4204618"/>
          </a:xfrm>
          <a:prstGeom prst="rect">
            <a:avLst/>
          </a:prstGeom>
        </p:spPr>
        <p:txBody>
          <a:bodyPr spcFirstLastPara="1" vert="horz" lIns="91440" tIns="45720" rIns="9144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buClr>
                <a:schemeClr val="dk1"/>
              </a:buClr>
              <a:buSzPts val="2800"/>
            </a:pPr>
            <a:endParaRPr lang="en-US" sz="2000" b="1" dirty="0"/>
          </a:p>
        </p:txBody>
      </p:sp>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rotWithShape="1">
          <a:blip r:embed="rId2">
            <a:extLst>
              <a:ext uri="{28A0092B-C50C-407E-A947-70E740481C1C}">
                <a14:useLocalDpi xmlns:a14="http://schemas.microsoft.com/office/drawing/2010/main" val="0"/>
              </a:ext>
            </a:extLst>
          </a:blip>
          <a:srcRect r="2" b="20742"/>
          <a:stretch/>
        </p:blipFill>
        <p:spPr>
          <a:xfrm>
            <a:off x="4636963" y="10"/>
            <a:ext cx="7555037" cy="3383270"/>
          </a:xfrm>
          <a:prstGeom prst="rect">
            <a:avLst/>
          </a:prstGeom>
        </p:spPr>
      </p:pic>
      <p:pic>
        <p:nvPicPr>
          <p:cNvPr id="6" name="Picture 5">
            <a:extLst>
              <a:ext uri="{FF2B5EF4-FFF2-40B4-BE49-F238E27FC236}">
                <a16:creationId xmlns:a16="http://schemas.microsoft.com/office/drawing/2014/main" id="{C47153D5-46BD-6223-7884-48F8D25A3AD3}"/>
              </a:ext>
            </a:extLst>
          </p:cNvPr>
          <p:cNvPicPr>
            <a:picLocks noChangeAspect="1"/>
          </p:cNvPicPr>
          <p:nvPr/>
        </p:nvPicPr>
        <p:blipFill>
          <a:blip r:embed="rId3"/>
          <a:stretch>
            <a:fillRect/>
          </a:stretch>
        </p:blipFill>
        <p:spPr>
          <a:xfrm>
            <a:off x="123856" y="3375770"/>
            <a:ext cx="7783456" cy="3223452"/>
          </a:xfrm>
          <a:prstGeom prst="rect">
            <a:avLst/>
          </a:prstGeom>
        </p:spPr>
      </p:pic>
      <p:sp>
        <p:nvSpPr>
          <p:cNvPr id="7" name="TextBox 6">
            <a:extLst>
              <a:ext uri="{FF2B5EF4-FFF2-40B4-BE49-F238E27FC236}">
                <a16:creationId xmlns:a16="http://schemas.microsoft.com/office/drawing/2014/main" id="{D4083F05-AE4A-2435-159D-B34D2F2C274D}"/>
              </a:ext>
            </a:extLst>
          </p:cNvPr>
          <p:cNvSpPr txBox="1"/>
          <p:nvPr/>
        </p:nvSpPr>
        <p:spPr>
          <a:xfrm>
            <a:off x="4819666" y="770475"/>
            <a:ext cx="7195278" cy="3339376"/>
          </a:xfrm>
          <a:prstGeom prst="rect">
            <a:avLst/>
          </a:prstGeom>
          <a:noFill/>
        </p:spPr>
        <p:txBody>
          <a:bodyPr wrap="square" rtlCol="0">
            <a:spAutoFit/>
          </a:bodyPr>
          <a:lstStyle/>
          <a:p>
            <a:pPr>
              <a:spcBef>
                <a:spcPts val="1800"/>
              </a:spcBef>
              <a:buClr>
                <a:schemeClr val="dk1"/>
              </a:buClr>
              <a:buSzPts val="2800"/>
            </a:pPr>
            <a:r>
              <a:rPr lang="en-US" sz="2800" b="1" dirty="0">
                <a:latin typeface="Calibri"/>
                <a:ea typeface="Calibri"/>
                <a:cs typeface="Calibri"/>
                <a:sym typeface="Calibri"/>
              </a:rPr>
              <a:t>CHECC is also set up in ICS fashion and includes the State’s Bureau of Laboratory, Epidemiology, and Immunizations as well subject matter experts on pediatrics, LTCs, respiratory and ventilators, volunteers, EMS, and prehospital and fatality management.</a:t>
            </a:r>
            <a:endParaRPr lang="en-US" sz="5400" b="1" dirty="0"/>
          </a:p>
          <a:p>
            <a:pPr>
              <a:spcBef>
                <a:spcPts val="1800"/>
              </a:spcBef>
              <a:buClr>
                <a:schemeClr val="dk1"/>
              </a:buClr>
              <a:buSzPts val="2800"/>
            </a:pPr>
            <a:endParaRPr lang="en-US" sz="2800" b="1" dirty="0"/>
          </a:p>
        </p:txBody>
      </p:sp>
    </p:spTree>
    <p:extLst>
      <p:ext uri="{BB962C8B-B14F-4D97-AF65-F5344CB8AC3E}">
        <p14:creationId xmlns:p14="http://schemas.microsoft.com/office/powerpoint/2010/main" val="3961382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25782"/>
            <a:ext cx="12252960" cy="6909564"/>
          </a:xfrm>
          <a:prstGeom prst="rect">
            <a:avLst/>
          </a:prstGeom>
        </p:spPr>
      </p:pic>
      <p:sp>
        <p:nvSpPr>
          <p:cNvPr id="2" name="Google Shape;164;p22">
            <a:extLst>
              <a:ext uri="{FF2B5EF4-FFF2-40B4-BE49-F238E27FC236}">
                <a16:creationId xmlns:a16="http://schemas.microsoft.com/office/drawing/2014/main" id="{30BBEDDF-F958-03F2-CC0E-F3CEE894CC09}"/>
              </a:ext>
            </a:extLst>
          </p:cNvPr>
          <p:cNvSpPr txBox="1">
            <a:spLocks/>
          </p:cNvSpPr>
          <p:nvPr/>
        </p:nvSpPr>
        <p:spPr>
          <a:xfrm>
            <a:off x="426947" y="427390"/>
            <a:ext cx="10193584" cy="782664"/>
          </a:xfrm>
          <a:prstGeom prst="rect">
            <a:avLst/>
          </a:prstGeom>
          <a:noFill/>
          <a:ln>
            <a:noFill/>
          </a:ln>
        </p:spPr>
        <p:txBody>
          <a:bodyPr spcFirstLastPara="1" wrap="square" lIns="91425" tIns="45700" rIns="91425" bIns="45700" anchor="b" anchorCtr="0">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Calibri"/>
              <a:buNone/>
            </a:pPr>
            <a:r>
              <a:rPr lang="en-US" sz="5400" b="1" u="sng" dirty="0"/>
              <a:t>Region 6 Medical Coordination Center</a:t>
            </a:r>
            <a:endParaRPr lang="en-US" sz="5400" u="sng" dirty="0"/>
          </a:p>
        </p:txBody>
      </p:sp>
      <p:sp>
        <p:nvSpPr>
          <p:cNvPr id="3" name="Google Shape;165;p22">
            <a:extLst>
              <a:ext uri="{FF2B5EF4-FFF2-40B4-BE49-F238E27FC236}">
                <a16:creationId xmlns:a16="http://schemas.microsoft.com/office/drawing/2014/main" id="{52DB8E6A-BFC5-3FE5-8729-9D44A843EDB8}"/>
              </a:ext>
            </a:extLst>
          </p:cNvPr>
          <p:cNvSpPr txBox="1">
            <a:spLocks/>
          </p:cNvSpPr>
          <p:nvPr/>
        </p:nvSpPr>
        <p:spPr>
          <a:xfrm>
            <a:off x="265425" y="1729333"/>
            <a:ext cx="4255280" cy="5327542"/>
          </a:xfrm>
          <a:prstGeom prst="rect">
            <a:avLst/>
          </a:prstGeom>
          <a:noFill/>
          <a:ln>
            <a:noFill/>
          </a:ln>
        </p:spPr>
        <p:txBody>
          <a:bodyPr spcFirstLastPara="1" wrap="square" lIns="91425" tIns="45700" rIns="91425" bIns="4570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0"/>
              </a:spcBef>
              <a:buClr>
                <a:schemeClr val="dk1"/>
              </a:buClr>
              <a:buSzPts val="1600"/>
              <a:buFont typeface="Arial"/>
              <a:buChar char="•"/>
            </a:pPr>
            <a:r>
              <a:rPr lang="en-US" dirty="0"/>
              <a:t>Located at our Regional offices.</a:t>
            </a:r>
          </a:p>
          <a:p>
            <a:pPr marL="285750" indent="-285750">
              <a:buClr>
                <a:schemeClr val="dk1"/>
              </a:buClr>
              <a:buSzPts val="1600"/>
              <a:buFont typeface="Arial"/>
              <a:buChar char="•"/>
            </a:pPr>
            <a:r>
              <a:rPr lang="en-US" dirty="0"/>
              <a:t>Shared space with Conference room</a:t>
            </a:r>
          </a:p>
          <a:p>
            <a:pPr marL="285750" indent="-285750">
              <a:buClr>
                <a:schemeClr val="dk1"/>
              </a:buClr>
              <a:buSzPts val="1600"/>
              <a:buFont typeface="Arial"/>
              <a:buChar char="•"/>
            </a:pPr>
            <a:r>
              <a:rPr lang="en-US" dirty="0"/>
              <a:t>4 positions with computers and monitors.</a:t>
            </a:r>
          </a:p>
          <a:p>
            <a:pPr marL="285750" indent="-285750">
              <a:buClr>
                <a:schemeClr val="dk1"/>
              </a:buClr>
              <a:buSzPts val="1600"/>
              <a:buFont typeface="Arial"/>
              <a:buChar char="•"/>
            </a:pPr>
            <a:r>
              <a:rPr lang="en-US" dirty="0"/>
              <a:t>Dedicated communications position</a:t>
            </a:r>
          </a:p>
          <a:p>
            <a:pPr marL="285750" indent="-285750">
              <a:buClr>
                <a:schemeClr val="dk1"/>
              </a:buClr>
              <a:buSzPts val="1600"/>
              <a:buFont typeface="Arial"/>
              <a:buChar char="•"/>
            </a:pPr>
            <a:r>
              <a:rPr lang="en-US" dirty="0"/>
              <a:t>Flexible to meet the needs of the region</a:t>
            </a:r>
          </a:p>
          <a:p>
            <a:pPr marL="285750" indent="-184150">
              <a:buClr>
                <a:schemeClr val="dk1"/>
              </a:buClr>
              <a:buSzPts val="1600"/>
              <a:buFont typeface="Arial"/>
              <a:buNone/>
            </a:pPr>
            <a:endParaRPr lang="en-US" dirty="0"/>
          </a:p>
        </p:txBody>
      </p:sp>
      <p:pic>
        <p:nvPicPr>
          <p:cNvPr id="5" name="Google Shape;166;p22">
            <a:extLst>
              <a:ext uri="{FF2B5EF4-FFF2-40B4-BE49-F238E27FC236}">
                <a16:creationId xmlns:a16="http://schemas.microsoft.com/office/drawing/2014/main" id="{5CF23B19-96E3-414F-766A-97ABD90602CF}"/>
              </a:ext>
            </a:extLst>
          </p:cNvPr>
          <p:cNvPicPr preferRelativeResize="0"/>
          <p:nvPr/>
        </p:nvPicPr>
        <p:blipFill>
          <a:blip r:embed="rId3">
            <a:alphaModFix/>
          </a:blip>
          <a:stretch>
            <a:fillRect/>
          </a:stretch>
        </p:blipFill>
        <p:spPr>
          <a:xfrm>
            <a:off x="5395204" y="1476611"/>
            <a:ext cx="6354089" cy="4765567"/>
          </a:xfrm>
          <a:prstGeom prst="rect">
            <a:avLst/>
          </a:prstGeom>
          <a:noFill/>
          <a:ln>
            <a:noFill/>
          </a:ln>
        </p:spPr>
      </p:pic>
      <p:sp>
        <p:nvSpPr>
          <p:cNvPr id="6" name="TextBox 5">
            <a:extLst>
              <a:ext uri="{FF2B5EF4-FFF2-40B4-BE49-F238E27FC236}">
                <a16:creationId xmlns:a16="http://schemas.microsoft.com/office/drawing/2014/main" id="{16710EDE-B9C1-B225-70E1-BA1B198EB0A9}"/>
              </a:ext>
            </a:extLst>
          </p:cNvPr>
          <p:cNvSpPr txBox="1"/>
          <p:nvPr/>
        </p:nvSpPr>
        <p:spPr>
          <a:xfrm>
            <a:off x="5635690" y="6391469"/>
            <a:ext cx="6018245" cy="369332"/>
          </a:xfrm>
          <a:prstGeom prst="rect">
            <a:avLst/>
          </a:prstGeom>
          <a:noFill/>
        </p:spPr>
        <p:txBody>
          <a:bodyPr wrap="square" rtlCol="0">
            <a:spAutoFit/>
          </a:bodyPr>
          <a:lstStyle/>
          <a:p>
            <a:r>
              <a:rPr lang="en-US" dirty="0"/>
              <a:t>*Before mask mandates</a:t>
            </a:r>
          </a:p>
        </p:txBody>
      </p:sp>
    </p:spTree>
    <p:extLst>
      <p:ext uri="{BB962C8B-B14F-4D97-AF65-F5344CB8AC3E}">
        <p14:creationId xmlns:p14="http://schemas.microsoft.com/office/powerpoint/2010/main" val="208693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 y="-25782"/>
            <a:ext cx="12252960" cy="6909564"/>
          </a:xfrm>
          <a:prstGeom prst="rect">
            <a:avLst/>
          </a:prstGeom>
        </p:spPr>
      </p:pic>
      <p:sp>
        <p:nvSpPr>
          <p:cNvPr id="2" name="Google Shape;164;p22">
            <a:extLst>
              <a:ext uri="{FF2B5EF4-FFF2-40B4-BE49-F238E27FC236}">
                <a16:creationId xmlns:a16="http://schemas.microsoft.com/office/drawing/2014/main" id="{30BBEDDF-F958-03F2-CC0E-F3CEE894CC09}"/>
              </a:ext>
            </a:extLst>
          </p:cNvPr>
          <p:cNvSpPr txBox="1">
            <a:spLocks/>
          </p:cNvSpPr>
          <p:nvPr/>
        </p:nvSpPr>
        <p:spPr>
          <a:xfrm>
            <a:off x="426947" y="427390"/>
            <a:ext cx="3932237" cy="782664"/>
          </a:xfrm>
          <a:prstGeom prst="rect">
            <a:avLst/>
          </a:prstGeom>
          <a:noFill/>
          <a:ln>
            <a:noFill/>
          </a:ln>
        </p:spPr>
        <p:txBody>
          <a:bodyPr spcFirstLastPara="1" wrap="square" lIns="91425" tIns="45700" rIns="91425" bIns="4570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Calibri"/>
              <a:buNone/>
            </a:pPr>
            <a:r>
              <a:rPr lang="en-US" b="1" u="sng" dirty="0"/>
              <a:t>Region 6 MCC</a:t>
            </a:r>
            <a:endParaRPr lang="en-US" u="sng" dirty="0"/>
          </a:p>
        </p:txBody>
      </p:sp>
      <p:sp>
        <p:nvSpPr>
          <p:cNvPr id="3" name="Google Shape;165;p22">
            <a:extLst>
              <a:ext uri="{FF2B5EF4-FFF2-40B4-BE49-F238E27FC236}">
                <a16:creationId xmlns:a16="http://schemas.microsoft.com/office/drawing/2014/main" id="{52DB8E6A-BFC5-3FE5-8729-9D44A843EDB8}"/>
              </a:ext>
            </a:extLst>
          </p:cNvPr>
          <p:cNvSpPr txBox="1">
            <a:spLocks/>
          </p:cNvSpPr>
          <p:nvPr/>
        </p:nvSpPr>
        <p:spPr>
          <a:xfrm>
            <a:off x="265425" y="2594216"/>
            <a:ext cx="4255280" cy="3981919"/>
          </a:xfrm>
          <a:prstGeom prst="rect">
            <a:avLst/>
          </a:prstGeom>
          <a:noFill/>
          <a:ln>
            <a:noFill/>
          </a:ln>
        </p:spPr>
        <p:txBody>
          <a:bodyPr spcFirstLastPara="1" wrap="square" lIns="91425" tIns="45700" rIns="91425" bIns="4570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184150">
              <a:buClr>
                <a:schemeClr val="dk1"/>
              </a:buClr>
              <a:buSzPts val="1600"/>
              <a:buFont typeface="Arial"/>
              <a:buNone/>
            </a:pPr>
            <a:r>
              <a:rPr lang="en-US" b="1" u="sng" dirty="0"/>
              <a:t>NOT </a:t>
            </a:r>
            <a:r>
              <a:rPr lang="en-US" dirty="0"/>
              <a:t>command or control</a:t>
            </a:r>
          </a:p>
          <a:p>
            <a:pPr marL="285750" indent="-184150">
              <a:buClr>
                <a:schemeClr val="dk1"/>
              </a:buClr>
              <a:buSzPts val="1600"/>
              <a:buFont typeface="Arial"/>
              <a:buNone/>
            </a:pPr>
            <a:r>
              <a:rPr lang="en-US" dirty="0"/>
              <a:t> </a:t>
            </a:r>
          </a:p>
          <a:p>
            <a:pPr marL="285750" indent="-184150">
              <a:buClr>
                <a:schemeClr val="dk1"/>
              </a:buClr>
              <a:buSzPts val="1600"/>
              <a:buFont typeface="Arial"/>
              <a:buNone/>
            </a:pPr>
            <a:r>
              <a:rPr lang="en-US" dirty="0"/>
              <a:t>But can back up that service if the event requires it.</a:t>
            </a:r>
          </a:p>
        </p:txBody>
      </p:sp>
      <p:pic>
        <p:nvPicPr>
          <p:cNvPr id="5" name="Google Shape;166;p22">
            <a:extLst>
              <a:ext uri="{FF2B5EF4-FFF2-40B4-BE49-F238E27FC236}">
                <a16:creationId xmlns:a16="http://schemas.microsoft.com/office/drawing/2014/main" id="{5CF23B19-96E3-414F-766A-97ABD90602CF}"/>
              </a:ext>
            </a:extLst>
          </p:cNvPr>
          <p:cNvPicPr preferRelativeResize="0"/>
          <p:nvPr/>
        </p:nvPicPr>
        <p:blipFill>
          <a:blip r:embed="rId4">
            <a:alphaModFix/>
          </a:blip>
          <a:stretch>
            <a:fillRect/>
          </a:stretch>
        </p:blipFill>
        <p:spPr>
          <a:xfrm>
            <a:off x="5395204" y="1476611"/>
            <a:ext cx="6354089" cy="4765567"/>
          </a:xfrm>
          <a:prstGeom prst="rect">
            <a:avLst/>
          </a:prstGeom>
          <a:noFill/>
          <a:ln>
            <a:noFill/>
          </a:ln>
        </p:spPr>
      </p:pic>
      <p:sp>
        <p:nvSpPr>
          <p:cNvPr id="6" name="TextBox 5">
            <a:extLst>
              <a:ext uri="{FF2B5EF4-FFF2-40B4-BE49-F238E27FC236}">
                <a16:creationId xmlns:a16="http://schemas.microsoft.com/office/drawing/2014/main" id="{16710EDE-B9C1-B225-70E1-BA1B198EB0A9}"/>
              </a:ext>
            </a:extLst>
          </p:cNvPr>
          <p:cNvSpPr txBox="1"/>
          <p:nvPr/>
        </p:nvSpPr>
        <p:spPr>
          <a:xfrm>
            <a:off x="5635690" y="6391469"/>
            <a:ext cx="6018245" cy="369332"/>
          </a:xfrm>
          <a:prstGeom prst="rect">
            <a:avLst/>
          </a:prstGeom>
          <a:noFill/>
        </p:spPr>
        <p:txBody>
          <a:bodyPr wrap="square" rtlCol="0">
            <a:spAutoFit/>
          </a:bodyPr>
          <a:lstStyle/>
          <a:p>
            <a:r>
              <a:rPr lang="en-US" dirty="0"/>
              <a:t>*Before mask mandates</a:t>
            </a:r>
          </a:p>
        </p:txBody>
      </p:sp>
    </p:spTree>
    <p:extLst>
      <p:ext uri="{BB962C8B-B14F-4D97-AF65-F5344CB8AC3E}">
        <p14:creationId xmlns:p14="http://schemas.microsoft.com/office/powerpoint/2010/main" val="2346687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6457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Google Shape;119;p7">
            <a:extLst>
              <a:ext uri="{FF2B5EF4-FFF2-40B4-BE49-F238E27FC236}">
                <a16:creationId xmlns:a16="http://schemas.microsoft.com/office/drawing/2014/main" id="{BB151263-180C-57AB-F592-E78764656AC2}"/>
              </a:ext>
            </a:extLst>
          </p:cNvPr>
          <p:cNvSpPr txBox="1">
            <a:spLocks/>
          </p:cNvSpPr>
          <p:nvPr/>
        </p:nvSpPr>
        <p:spPr>
          <a:xfrm>
            <a:off x="524256" y="491260"/>
            <a:ext cx="6594189" cy="1625210"/>
          </a:xfrm>
          <a:prstGeom prst="rect">
            <a:avLst/>
          </a:prstGeom>
        </p:spPr>
        <p:txBody>
          <a:bodyPr spcFirstLastPara="1"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buClr>
                <a:schemeClr val="dk1"/>
              </a:buClr>
              <a:buSzPts val="4400"/>
            </a:pPr>
            <a:r>
              <a:rPr lang="en-US" b="1" kern="1200">
                <a:solidFill>
                  <a:srgbClr val="FFFFFF"/>
                </a:solidFill>
                <a:latin typeface="+mj-lt"/>
                <a:ea typeface="+mj-ea"/>
                <a:cs typeface="+mj-cs"/>
              </a:rPr>
              <a:t>History of Michigan’s Preparedness Program</a:t>
            </a:r>
          </a:p>
        </p:txBody>
      </p:sp>
      <p:pic>
        <p:nvPicPr>
          <p:cNvPr id="6" name="Picture 5">
            <a:extLst>
              <a:ext uri="{FF2B5EF4-FFF2-40B4-BE49-F238E27FC236}">
                <a16:creationId xmlns:a16="http://schemas.microsoft.com/office/drawing/2014/main" id="{A6EE7E87-0A49-BBF0-4F76-6A7196806918}"/>
              </a:ext>
            </a:extLst>
          </p:cNvPr>
          <p:cNvPicPr>
            <a:picLocks noChangeAspect="1"/>
          </p:cNvPicPr>
          <p:nvPr/>
        </p:nvPicPr>
        <p:blipFill rotWithShape="1">
          <a:blip r:embed="rId3"/>
          <a:srcRect l="11981" r="3404" b="3"/>
          <a:stretch/>
        </p:blipFill>
        <p:spPr>
          <a:xfrm>
            <a:off x="327549" y="2454903"/>
            <a:ext cx="3442801" cy="4080254"/>
          </a:xfrm>
          <a:prstGeom prst="rect">
            <a:avLst/>
          </a:prstGeom>
        </p:spPr>
      </p:pic>
      <p:pic>
        <p:nvPicPr>
          <p:cNvPr id="8" name="Picture 7">
            <a:extLst>
              <a:ext uri="{FF2B5EF4-FFF2-40B4-BE49-F238E27FC236}">
                <a16:creationId xmlns:a16="http://schemas.microsoft.com/office/drawing/2014/main" id="{4944FFCF-4685-C520-56A7-DC341959989F}"/>
              </a:ext>
            </a:extLst>
          </p:cNvPr>
          <p:cNvPicPr>
            <a:picLocks noChangeAspect="1"/>
          </p:cNvPicPr>
          <p:nvPr/>
        </p:nvPicPr>
        <p:blipFill rotWithShape="1">
          <a:blip r:embed="rId4"/>
          <a:srcRect b="17866"/>
          <a:stretch/>
        </p:blipFill>
        <p:spPr>
          <a:xfrm>
            <a:off x="4028611" y="3231207"/>
            <a:ext cx="3442803" cy="2527645"/>
          </a:xfrm>
          <a:prstGeom prst="rect">
            <a:avLst/>
          </a:prstGeom>
        </p:spPr>
      </p:pic>
      <p:sp>
        <p:nvSpPr>
          <p:cNvPr id="40" name="Rectangle 3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10565C3-25F7-0285-C83D-76588A10C332}"/>
              </a:ext>
            </a:extLst>
          </p:cNvPr>
          <p:cNvSpPr txBox="1"/>
          <p:nvPr/>
        </p:nvSpPr>
        <p:spPr>
          <a:xfrm>
            <a:off x="7957973" y="763523"/>
            <a:ext cx="3511296" cy="5330952"/>
          </a:xfrm>
          <a:prstGeom prst="rect">
            <a:avLst/>
          </a:prstGeom>
        </p:spPr>
        <p:txBody>
          <a:bodyPr vert="horz" lIns="91440" tIns="45720" rIns="91440" bIns="45720" rtlCol="0" anchor="ctr">
            <a:normAutofit fontScale="92500" lnSpcReduction="10000"/>
          </a:bodyPr>
          <a:lstStyle/>
          <a:p>
            <a:pPr indent="-228600">
              <a:lnSpc>
                <a:spcPct val="90000"/>
              </a:lnSpc>
              <a:spcAft>
                <a:spcPts val="600"/>
              </a:spcAft>
              <a:buFont typeface="Arial" panose="020B0604020202020204" pitchFamily="34" charset="0"/>
              <a:buChar char="•"/>
            </a:pPr>
            <a:r>
              <a:rPr lang="en-US" sz="1900" b="1" dirty="0">
                <a:solidFill>
                  <a:srgbClr val="FFFFFF"/>
                </a:solidFill>
              </a:rPr>
              <a:t>Established in 2002 funded by the Health Resource &amp; Services Administration  (HERSA)</a:t>
            </a:r>
          </a:p>
          <a:p>
            <a:pPr indent="-228600">
              <a:lnSpc>
                <a:spcPct val="90000"/>
              </a:lnSpc>
              <a:spcAft>
                <a:spcPts val="600"/>
              </a:spcAft>
              <a:buFont typeface="Arial" panose="020B0604020202020204" pitchFamily="34" charset="0"/>
              <a:buChar char="•"/>
            </a:pPr>
            <a:endParaRPr lang="en-US" sz="1900" b="1" dirty="0">
              <a:solidFill>
                <a:srgbClr val="FFFFFF"/>
              </a:solidFill>
            </a:endParaRPr>
          </a:p>
          <a:p>
            <a:pPr indent="-228600">
              <a:lnSpc>
                <a:spcPct val="90000"/>
              </a:lnSpc>
              <a:spcAft>
                <a:spcPts val="600"/>
              </a:spcAft>
              <a:buFont typeface="Arial" panose="020B0604020202020204" pitchFamily="34" charset="0"/>
              <a:buChar char="•"/>
            </a:pPr>
            <a:r>
              <a:rPr lang="en-US" sz="1900" b="1" dirty="0">
                <a:solidFill>
                  <a:srgbClr val="FFFFFF"/>
                </a:solidFill>
              </a:rPr>
              <a:t>Original structure was 1 coordinator and 1 part-time medical director per region.</a:t>
            </a:r>
          </a:p>
          <a:p>
            <a:pPr>
              <a:lnSpc>
                <a:spcPct val="90000"/>
              </a:lnSpc>
              <a:spcAft>
                <a:spcPts val="600"/>
              </a:spcAft>
            </a:pPr>
            <a:endParaRPr lang="en-US" sz="1900" b="1" dirty="0">
              <a:solidFill>
                <a:srgbClr val="FFFFFF"/>
              </a:solidFill>
            </a:endParaRPr>
          </a:p>
          <a:p>
            <a:pPr indent="-228600">
              <a:lnSpc>
                <a:spcPct val="90000"/>
              </a:lnSpc>
              <a:spcAft>
                <a:spcPts val="600"/>
              </a:spcAft>
              <a:buFont typeface="Arial" panose="020B0604020202020204" pitchFamily="34" charset="0"/>
              <a:buChar char="•"/>
            </a:pPr>
            <a:r>
              <a:rPr lang="en-US" sz="1900" b="1" dirty="0">
                <a:solidFill>
                  <a:srgbClr val="FFFFFF"/>
                </a:solidFill>
              </a:rPr>
              <a:t>An assistant coordinator was added later due to the size and complexity of the program</a:t>
            </a:r>
          </a:p>
          <a:p>
            <a:pPr indent="-228600">
              <a:lnSpc>
                <a:spcPct val="90000"/>
              </a:lnSpc>
              <a:spcAft>
                <a:spcPts val="600"/>
              </a:spcAft>
              <a:buFont typeface="Arial" panose="020B0604020202020204" pitchFamily="34" charset="0"/>
              <a:buChar char="•"/>
            </a:pPr>
            <a:endParaRPr lang="en-US" sz="1900" b="1" dirty="0">
              <a:solidFill>
                <a:srgbClr val="FFFFFF"/>
              </a:solidFill>
            </a:endParaRPr>
          </a:p>
          <a:p>
            <a:pPr indent="-228600">
              <a:lnSpc>
                <a:spcPct val="90000"/>
              </a:lnSpc>
              <a:spcAft>
                <a:spcPts val="600"/>
              </a:spcAft>
              <a:buFont typeface="Arial" panose="020B0604020202020204" pitchFamily="34" charset="0"/>
              <a:buChar char="•"/>
            </a:pPr>
            <a:r>
              <a:rPr lang="en-US" sz="1900" b="1" dirty="0">
                <a:solidFill>
                  <a:srgbClr val="FFFFFF"/>
                </a:solidFill>
              </a:rPr>
              <a:t>Regional boundaries set based on the already established State Emergency Management regions</a:t>
            </a:r>
          </a:p>
          <a:p>
            <a:pPr indent="-228600">
              <a:lnSpc>
                <a:spcPct val="90000"/>
              </a:lnSpc>
              <a:spcAft>
                <a:spcPts val="600"/>
              </a:spcAft>
              <a:buFont typeface="Arial" panose="020B0604020202020204" pitchFamily="34" charset="0"/>
              <a:buChar char="•"/>
            </a:pPr>
            <a:endParaRPr lang="en-US" sz="1900" b="1" dirty="0">
              <a:solidFill>
                <a:srgbClr val="FFFFFF"/>
              </a:solidFill>
            </a:endParaRPr>
          </a:p>
          <a:p>
            <a:pPr indent="-228600">
              <a:lnSpc>
                <a:spcPct val="90000"/>
              </a:lnSpc>
              <a:spcAft>
                <a:spcPts val="600"/>
              </a:spcAft>
              <a:buFont typeface="Arial" panose="020B0604020202020204" pitchFamily="34" charset="0"/>
              <a:buChar char="•"/>
            </a:pPr>
            <a:endParaRPr lang="en-US" sz="1900" b="1" dirty="0">
              <a:solidFill>
                <a:srgbClr val="FFFFFF"/>
              </a:solidFill>
            </a:endParaRPr>
          </a:p>
          <a:p>
            <a:pPr indent="-228600">
              <a:lnSpc>
                <a:spcPct val="90000"/>
              </a:lnSpc>
              <a:spcAft>
                <a:spcPts val="600"/>
              </a:spcAft>
              <a:buFont typeface="Arial" panose="020B0604020202020204" pitchFamily="34" charset="0"/>
              <a:buChar char="•"/>
            </a:pPr>
            <a:r>
              <a:rPr lang="en-US" sz="1900" b="1" dirty="0">
                <a:solidFill>
                  <a:srgbClr val="FFFFFF"/>
                </a:solidFill>
              </a:rPr>
              <a:t>Adapted to the ever-changing challenges of healthcare preparedness</a:t>
            </a:r>
          </a:p>
          <a:p>
            <a:pPr indent="-228600">
              <a:lnSpc>
                <a:spcPct val="90000"/>
              </a:lnSpc>
              <a:spcAft>
                <a:spcPts val="600"/>
              </a:spcAft>
              <a:buFont typeface="Arial" panose="020B0604020202020204" pitchFamily="34" charset="0"/>
              <a:buChar char="•"/>
            </a:pPr>
            <a:endParaRPr lang="en-US" sz="1900" b="1" dirty="0">
              <a:solidFill>
                <a:srgbClr val="FFFFFF"/>
              </a:solidFill>
            </a:endParaRPr>
          </a:p>
        </p:txBody>
      </p:sp>
    </p:spTree>
    <p:extLst>
      <p:ext uri="{BB962C8B-B14F-4D97-AF65-F5344CB8AC3E}">
        <p14:creationId xmlns:p14="http://schemas.microsoft.com/office/powerpoint/2010/main" val="2579213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25782"/>
            <a:ext cx="12252960" cy="6909564"/>
          </a:xfrm>
          <a:prstGeom prst="rect">
            <a:avLst/>
          </a:prstGeom>
        </p:spPr>
      </p:pic>
      <p:sp>
        <p:nvSpPr>
          <p:cNvPr id="2" name="Google Shape;126;p8">
            <a:extLst>
              <a:ext uri="{FF2B5EF4-FFF2-40B4-BE49-F238E27FC236}">
                <a16:creationId xmlns:a16="http://schemas.microsoft.com/office/drawing/2014/main" id="{EA0B7790-F7A0-2296-1183-AA6B4B1EC357}"/>
              </a:ext>
            </a:extLst>
          </p:cNvPr>
          <p:cNvSpPr txBox="1">
            <a:spLocks/>
          </p:cNvSpPr>
          <p:nvPr/>
        </p:nvSpPr>
        <p:spPr>
          <a:xfrm>
            <a:off x="470729" y="191312"/>
            <a:ext cx="10515600" cy="1325563"/>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Calibri"/>
              <a:buNone/>
            </a:pPr>
            <a:r>
              <a:rPr lang="en-US" b="1" u="sng" dirty="0"/>
              <a:t>Regional Break Down</a:t>
            </a:r>
          </a:p>
        </p:txBody>
      </p:sp>
      <p:sp>
        <p:nvSpPr>
          <p:cNvPr id="3" name="Google Shape;127;p8">
            <a:extLst>
              <a:ext uri="{FF2B5EF4-FFF2-40B4-BE49-F238E27FC236}">
                <a16:creationId xmlns:a16="http://schemas.microsoft.com/office/drawing/2014/main" id="{A728C7CA-2A44-CC0A-A689-FF0483A7DD9B}"/>
              </a:ext>
            </a:extLst>
          </p:cNvPr>
          <p:cNvSpPr txBox="1">
            <a:spLocks/>
          </p:cNvSpPr>
          <p:nvPr/>
        </p:nvSpPr>
        <p:spPr>
          <a:xfrm>
            <a:off x="6531428" y="1690688"/>
            <a:ext cx="4822371" cy="4601255"/>
          </a:xfrm>
          <a:prstGeom prst="rect">
            <a:avLst/>
          </a:prstGeom>
          <a:noFill/>
          <a:ln>
            <a:noFill/>
          </a:ln>
        </p:spPr>
        <p:txBody>
          <a:bodyPr spcFirstLastPara="1" wrap="square" lIns="91425" tIns="45700" rIns="91425" bIns="45700" anchor="t"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dk1"/>
              </a:buClr>
              <a:buSzPts val="2800"/>
            </a:pPr>
            <a:r>
              <a:rPr lang="en-US" dirty="0"/>
              <a:t>8 regions</a:t>
            </a:r>
          </a:p>
          <a:p>
            <a:pPr>
              <a:buClr>
                <a:schemeClr val="dk1"/>
              </a:buClr>
              <a:buSzPts val="2800"/>
            </a:pPr>
            <a:r>
              <a:rPr lang="en-US" dirty="0"/>
              <a:t>84 counties </a:t>
            </a:r>
          </a:p>
          <a:p>
            <a:pPr>
              <a:buClr>
                <a:schemeClr val="dk1"/>
              </a:buClr>
              <a:buSzPts val="2800"/>
            </a:pPr>
            <a:r>
              <a:rPr lang="en-US" dirty="0"/>
              <a:t>97,990 square miles</a:t>
            </a:r>
          </a:p>
          <a:p>
            <a:pPr>
              <a:buClr>
                <a:schemeClr val="dk1"/>
              </a:buClr>
              <a:buSzPts val="2800"/>
            </a:pPr>
            <a:r>
              <a:rPr lang="en-US" dirty="0"/>
              <a:t>9.96 million people</a:t>
            </a:r>
          </a:p>
          <a:p>
            <a:pPr>
              <a:buClr>
                <a:schemeClr val="dk1"/>
              </a:buClr>
              <a:buSzPts val="2800"/>
            </a:pPr>
            <a:r>
              <a:rPr lang="en-US" dirty="0"/>
              <a:t>181 hospitals including acute care, psychiatric and pediatric facilities</a:t>
            </a:r>
          </a:p>
          <a:p>
            <a:pPr>
              <a:buClr>
                <a:schemeClr val="dk1"/>
              </a:buClr>
              <a:buSzPts val="2800"/>
            </a:pPr>
            <a:r>
              <a:rPr lang="en-US" dirty="0"/>
              <a:t>436 Skilled Nursing Facilities</a:t>
            </a:r>
          </a:p>
          <a:p>
            <a:pPr>
              <a:buClr>
                <a:schemeClr val="dk1"/>
              </a:buClr>
              <a:buSzPts val="2800"/>
            </a:pPr>
            <a:r>
              <a:rPr lang="en-US" dirty="0"/>
              <a:t>Estimated 4,000+ Other nursing home types</a:t>
            </a:r>
          </a:p>
        </p:txBody>
      </p:sp>
      <p:pic>
        <p:nvPicPr>
          <p:cNvPr id="5" name="Google Shape;128;p8">
            <a:extLst>
              <a:ext uri="{FF2B5EF4-FFF2-40B4-BE49-F238E27FC236}">
                <a16:creationId xmlns:a16="http://schemas.microsoft.com/office/drawing/2014/main" id="{F07F8778-9383-CF2C-B8E7-62E6806E2CC6}"/>
              </a:ext>
            </a:extLst>
          </p:cNvPr>
          <p:cNvPicPr preferRelativeResize="0"/>
          <p:nvPr/>
        </p:nvPicPr>
        <p:blipFill rotWithShape="1">
          <a:blip r:embed="rId3">
            <a:alphaModFix/>
          </a:blip>
          <a:srcRect/>
          <a:stretch/>
        </p:blipFill>
        <p:spPr>
          <a:xfrm>
            <a:off x="772419" y="1687447"/>
            <a:ext cx="4956110" cy="4805428"/>
          </a:xfrm>
          <a:prstGeom prst="rect">
            <a:avLst/>
          </a:prstGeom>
          <a:noFill/>
          <a:ln>
            <a:noFill/>
          </a:ln>
        </p:spPr>
      </p:pic>
    </p:spTree>
    <p:extLst>
      <p:ext uri="{BB962C8B-B14F-4D97-AF65-F5344CB8AC3E}">
        <p14:creationId xmlns:p14="http://schemas.microsoft.com/office/powerpoint/2010/main" val="1438347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25782"/>
            <a:ext cx="12252960" cy="6909564"/>
          </a:xfrm>
          <a:prstGeom prst="rect">
            <a:avLst/>
          </a:prstGeom>
        </p:spPr>
      </p:pic>
      <p:sp>
        <p:nvSpPr>
          <p:cNvPr id="2" name="Google Shape;139;p17">
            <a:extLst>
              <a:ext uri="{FF2B5EF4-FFF2-40B4-BE49-F238E27FC236}">
                <a16:creationId xmlns:a16="http://schemas.microsoft.com/office/drawing/2014/main" id="{5AFFFFB6-1A31-F2BE-D3EE-B6F289D6AA64}"/>
              </a:ext>
            </a:extLst>
          </p:cNvPr>
          <p:cNvSpPr txBox="1">
            <a:spLocks/>
          </p:cNvSpPr>
          <p:nvPr/>
        </p:nvSpPr>
        <p:spPr>
          <a:xfrm>
            <a:off x="6410025" y="1471572"/>
            <a:ext cx="4864431" cy="3914856"/>
          </a:xfrm>
          <a:prstGeom prst="rect">
            <a:avLst/>
          </a:prstGeom>
          <a:noFill/>
          <a:ln>
            <a:noFill/>
          </a:ln>
        </p:spPr>
        <p:txBody>
          <a:bodyPr spcFirstLastPara="1" wrap="square" lIns="91425" tIns="45700" rIns="91425" bIns="4570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262626"/>
              </a:buClr>
              <a:buSzPts val="6600"/>
              <a:buFont typeface="Calibri"/>
              <a:buNone/>
            </a:pPr>
            <a:r>
              <a:rPr lang="en-US" sz="6600" dirty="0">
                <a:solidFill>
                  <a:srgbClr val="262626"/>
                </a:solidFill>
              </a:rPr>
              <a:t>Coronavirus Outbreak</a:t>
            </a:r>
            <a:endParaRPr lang="en-US" dirty="0"/>
          </a:p>
        </p:txBody>
      </p:sp>
      <p:pic>
        <p:nvPicPr>
          <p:cNvPr id="3" name="Google Shape;140;p17">
            <a:extLst>
              <a:ext uri="{FF2B5EF4-FFF2-40B4-BE49-F238E27FC236}">
                <a16:creationId xmlns:a16="http://schemas.microsoft.com/office/drawing/2014/main" id="{6B64E72C-6D64-8137-2425-A08899667E53}"/>
              </a:ext>
            </a:extLst>
          </p:cNvPr>
          <p:cNvPicPr preferRelativeResize="0"/>
          <p:nvPr/>
        </p:nvPicPr>
        <p:blipFill rotWithShape="1">
          <a:blip r:embed="rId3">
            <a:alphaModFix/>
          </a:blip>
          <a:srcRect l="13372" r="14488" b="-2"/>
          <a:stretch/>
        </p:blipFill>
        <p:spPr>
          <a:xfrm>
            <a:off x="0" y="1803844"/>
            <a:ext cx="5462001" cy="5054156"/>
          </a:xfrm>
          <a:prstGeom prst="rect">
            <a:avLst/>
          </a:prstGeom>
          <a:noFill/>
          <a:ln>
            <a:noFill/>
          </a:ln>
        </p:spPr>
      </p:pic>
    </p:spTree>
    <p:extLst>
      <p:ext uri="{BB962C8B-B14F-4D97-AF65-F5344CB8AC3E}">
        <p14:creationId xmlns:p14="http://schemas.microsoft.com/office/powerpoint/2010/main" val="3896913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30EBC2-4113-69A7-4D85-8B385F1144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25782"/>
            <a:ext cx="12252960" cy="6909564"/>
          </a:xfrm>
          <a:prstGeom prst="rect">
            <a:avLst/>
          </a:prstGeom>
        </p:spPr>
      </p:pic>
      <p:sp>
        <p:nvSpPr>
          <p:cNvPr id="2" name="Google Shape;92;p2">
            <a:extLst>
              <a:ext uri="{FF2B5EF4-FFF2-40B4-BE49-F238E27FC236}">
                <a16:creationId xmlns:a16="http://schemas.microsoft.com/office/drawing/2014/main" id="{AAF15277-738F-00FA-3F7B-5D3D7776EC82}"/>
              </a:ext>
            </a:extLst>
          </p:cNvPr>
          <p:cNvSpPr txBox="1">
            <a:spLocks/>
          </p:cNvSpPr>
          <p:nvPr/>
        </p:nvSpPr>
        <p:spPr>
          <a:xfrm>
            <a:off x="1565212" y="1768588"/>
            <a:ext cx="9144000" cy="2387600"/>
          </a:xfrm>
          <a:prstGeom prst="rect">
            <a:avLst/>
          </a:prstGeom>
          <a:noFill/>
          <a:ln>
            <a:noFill/>
          </a:ln>
        </p:spPr>
        <p:txBody>
          <a:bodyPr spcFirstLastPara="1" wrap="square" lIns="91425" tIns="45700" rIns="91425" bIns="4570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chemeClr val="dk1"/>
              </a:buClr>
              <a:buSzPts val="5400"/>
              <a:buFont typeface="Bell MT"/>
              <a:buNone/>
            </a:pPr>
            <a:r>
              <a:rPr lang="en-US" sz="5400" dirty="0">
                <a:latin typeface="Bell MT"/>
                <a:ea typeface="Bell MT"/>
                <a:cs typeface="Bell MT"/>
                <a:sym typeface="Bell MT"/>
              </a:rPr>
              <a:t>Benefits of a Dedicated Medical Coordination Center and Incident Command System</a:t>
            </a:r>
            <a:endParaRPr lang="en-US" dirty="0"/>
          </a:p>
        </p:txBody>
      </p:sp>
      <p:sp>
        <p:nvSpPr>
          <p:cNvPr id="4" name="Google Shape;93;p2">
            <a:extLst>
              <a:ext uri="{FF2B5EF4-FFF2-40B4-BE49-F238E27FC236}">
                <a16:creationId xmlns:a16="http://schemas.microsoft.com/office/drawing/2014/main" id="{F4E68D85-CE62-C6D8-82E3-B970EEA19838}"/>
              </a:ext>
            </a:extLst>
          </p:cNvPr>
          <p:cNvSpPr txBox="1"/>
          <p:nvPr/>
        </p:nvSpPr>
        <p:spPr>
          <a:xfrm>
            <a:off x="1242170" y="5000095"/>
            <a:ext cx="5112913" cy="150810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dirty="0">
                <a:solidFill>
                  <a:schemeClr val="dk1"/>
                </a:solidFill>
                <a:latin typeface="Calibri"/>
                <a:ea typeface="Calibri"/>
                <a:cs typeface="Calibri"/>
                <a:sym typeface="Calibri"/>
              </a:rPr>
              <a:t>Katie Puskar</a:t>
            </a:r>
            <a:endParaRPr dirty="0"/>
          </a:p>
          <a:p>
            <a:pPr marL="0" marR="0" lvl="0" indent="0" algn="ctr" rtl="0">
              <a:spcBef>
                <a:spcPts val="0"/>
              </a:spcBef>
              <a:spcAft>
                <a:spcPts val="0"/>
              </a:spcAft>
              <a:buNone/>
            </a:pPr>
            <a:endParaRPr sz="28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b="0" i="1" u="none" strike="noStrike" cap="none" dirty="0">
                <a:solidFill>
                  <a:schemeClr val="dk1"/>
                </a:solidFill>
                <a:latin typeface="Calibri"/>
                <a:ea typeface="Calibri"/>
                <a:cs typeface="Calibri"/>
                <a:sym typeface="Calibri"/>
              </a:rPr>
              <a:t>Healthcare Preparedness Analyst</a:t>
            </a:r>
            <a:endParaRPr dirty="0"/>
          </a:p>
          <a:p>
            <a:pPr marL="0" marR="0" lvl="0" indent="0" algn="ctr" rtl="0">
              <a:spcBef>
                <a:spcPts val="0"/>
              </a:spcBef>
              <a:spcAft>
                <a:spcPts val="0"/>
              </a:spcAft>
              <a:buNone/>
            </a:pPr>
            <a:r>
              <a:rPr lang="en-US" sz="1800" b="0" i="1" u="none" strike="noStrike" cap="none" dirty="0">
                <a:solidFill>
                  <a:schemeClr val="dk1"/>
                </a:solidFill>
                <a:latin typeface="Calibri"/>
                <a:ea typeface="Calibri"/>
                <a:cs typeface="Calibri"/>
                <a:sym typeface="Calibri"/>
              </a:rPr>
              <a:t>Michigan Department of Health and Human Services</a:t>
            </a:r>
            <a:endParaRPr dirty="0"/>
          </a:p>
        </p:txBody>
      </p:sp>
      <p:sp>
        <p:nvSpPr>
          <p:cNvPr id="5" name="Google Shape;94;p2">
            <a:extLst>
              <a:ext uri="{FF2B5EF4-FFF2-40B4-BE49-F238E27FC236}">
                <a16:creationId xmlns:a16="http://schemas.microsoft.com/office/drawing/2014/main" id="{B007AB1A-34B7-F9DE-E71E-E4EF8AC49C8A}"/>
              </a:ext>
            </a:extLst>
          </p:cNvPr>
          <p:cNvSpPr txBox="1"/>
          <p:nvPr/>
        </p:nvSpPr>
        <p:spPr>
          <a:xfrm>
            <a:off x="6137212" y="5000095"/>
            <a:ext cx="5112913" cy="150810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dirty="0">
                <a:solidFill>
                  <a:schemeClr val="dk1"/>
                </a:solidFill>
                <a:latin typeface="Calibri"/>
                <a:ea typeface="Calibri"/>
                <a:cs typeface="Calibri"/>
                <a:sym typeface="Calibri"/>
              </a:rPr>
              <a:t>Luke Aurner</a:t>
            </a:r>
            <a:endParaRPr dirty="0"/>
          </a:p>
          <a:p>
            <a:pPr marL="0" marR="0" lvl="0" indent="0" algn="ctr" rtl="0">
              <a:spcBef>
                <a:spcPts val="0"/>
              </a:spcBef>
              <a:spcAft>
                <a:spcPts val="0"/>
              </a:spcAft>
              <a:buNone/>
            </a:pPr>
            <a:endParaRPr sz="28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b="0" i="1" u="none" strike="noStrike" cap="none" dirty="0">
                <a:solidFill>
                  <a:schemeClr val="dk1"/>
                </a:solidFill>
                <a:latin typeface="Calibri"/>
                <a:ea typeface="Calibri"/>
                <a:cs typeface="Calibri"/>
                <a:sym typeface="Calibri"/>
              </a:rPr>
              <a:t>Coordinator</a:t>
            </a:r>
            <a:endParaRPr dirty="0"/>
          </a:p>
          <a:p>
            <a:pPr marL="0" marR="0" lvl="0" indent="0" algn="ctr" rtl="0">
              <a:spcBef>
                <a:spcPts val="0"/>
              </a:spcBef>
              <a:spcAft>
                <a:spcPts val="0"/>
              </a:spcAft>
              <a:buNone/>
            </a:pPr>
            <a:r>
              <a:rPr lang="en-US" sz="1800" b="0" i="1" u="none" strike="noStrike" cap="none" dirty="0">
                <a:solidFill>
                  <a:schemeClr val="dk1"/>
                </a:solidFill>
                <a:latin typeface="Calibri"/>
                <a:ea typeface="Calibri"/>
                <a:cs typeface="Calibri"/>
                <a:sym typeface="Calibri"/>
              </a:rPr>
              <a:t>Michigan Region 6 Healthcare Coalition</a:t>
            </a:r>
            <a:endParaRPr dirty="0"/>
          </a:p>
        </p:txBody>
      </p:sp>
      <p:sp>
        <p:nvSpPr>
          <p:cNvPr id="6" name="Google Shape;95;p2">
            <a:extLst>
              <a:ext uri="{FF2B5EF4-FFF2-40B4-BE49-F238E27FC236}">
                <a16:creationId xmlns:a16="http://schemas.microsoft.com/office/drawing/2014/main" id="{F979E448-79F5-1F9F-1FAD-053FA58B568C}"/>
              </a:ext>
            </a:extLst>
          </p:cNvPr>
          <p:cNvSpPr txBox="1"/>
          <p:nvPr/>
        </p:nvSpPr>
        <p:spPr>
          <a:xfrm>
            <a:off x="5198878" y="4162848"/>
            <a:ext cx="19447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sng" strike="noStrike" cap="none" dirty="0">
                <a:solidFill>
                  <a:schemeClr val="dk1"/>
                </a:solidFill>
                <a:latin typeface="Calibri"/>
                <a:ea typeface="Calibri"/>
                <a:cs typeface="Calibri"/>
                <a:sym typeface="Calibri"/>
              </a:rPr>
              <a:t>Presented by:</a:t>
            </a:r>
            <a:endParaRPr dirty="0"/>
          </a:p>
        </p:txBody>
      </p:sp>
    </p:spTree>
    <p:extLst>
      <p:ext uri="{BB962C8B-B14F-4D97-AF65-F5344CB8AC3E}">
        <p14:creationId xmlns:p14="http://schemas.microsoft.com/office/powerpoint/2010/main" val="3697430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 y="-25782"/>
            <a:ext cx="12252960" cy="6909564"/>
          </a:xfrm>
          <a:prstGeom prst="rect">
            <a:avLst/>
          </a:prstGeom>
        </p:spPr>
      </p:pic>
      <p:sp>
        <p:nvSpPr>
          <p:cNvPr id="5" name="Google Shape;133;p11">
            <a:extLst>
              <a:ext uri="{FF2B5EF4-FFF2-40B4-BE49-F238E27FC236}">
                <a16:creationId xmlns:a16="http://schemas.microsoft.com/office/drawing/2014/main" id="{BADF133F-AD25-528D-0904-FF6EF40AC8E5}"/>
              </a:ext>
            </a:extLst>
          </p:cNvPr>
          <p:cNvSpPr txBox="1"/>
          <p:nvPr/>
        </p:nvSpPr>
        <p:spPr>
          <a:xfrm>
            <a:off x="1755259" y="1692920"/>
            <a:ext cx="10058400" cy="4717307"/>
          </a:xfrm>
          <a:prstGeom prst="rect">
            <a:avLst/>
          </a:prstGeom>
          <a:noFill/>
          <a:ln>
            <a:noFill/>
          </a:ln>
        </p:spPr>
        <p:txBody>
          <a:bodyPr spcFirstLastPara="1" wrap="square" lIns="91425" tIns="45700" rIns="91425" bIns="45700" anchor="t" anchorCtr="0">
            <a:noAutofit/>
          </a:bodyPr>
          <a:lstStyle/>
          <a:p>
            <a:pPr marL="393700" marR="0" lvl="0" indent="-342900" algn="l" rtl="0">
              <a:lnSpc>
                <a:spcPct val="90000"/>
              </a:lnSpc>
              <a:spcBef>
                <a:spcPts val="0"/>
              </a:spcBef>
              <a:spcAft>
                <a:spcPts val="0"/>
              </a:spcAft>
              <a:buClr>
                <a:srgbClr val="000000"/>
              </a:buClr>
              <a:buSzPts val="2800"/>
              <a:buFont typeface="Arial" panose="020B0604020202020204" pitchFamily="34" charset="0"/>
              <a:buChar char="•"/>
            </a:pPr>
            <a:r>
              <a:rPr lang="en-US" sz="2400" b="1" dirty="0">
                <a:solidFill>
                  <a:srgbClr val="000000"/>
                </a:solidFill>
                <a:latin typeface="Calibri"/>
                <a:ea typeface="Calibri"/>
                <a:cs typeface="Calibri"/>
                <a:sym typeface="Calibri"/>
              </a:rPr>
              <a:t>January 25: </a:t>
            </a:r>
            <a:r>
              <a:rPr lang="en-US" sz="2400" dirty="0">
                <a:solidFill>
                  <a:srgbClr val="000000"/>
                </a:solidFill>
                <a:latin typeface="Calibri"/>
                <a:ea typeface="Calibri"/>
                <a:cs typeface="Calibri"/>
                <a:sym typeface="Calibri"/>
              </a:rPr>
              <a:t>Three Michiganders are tested, although tests come back negative</a:t>
            </a:r>
            <a:endParaRPr lang="en-US" sz="2400" dirty="0"/>
          </a:p>
          <a:p>
            <a:pPr marL="393700" marR="0" lvl="0" indent="-342900" algn="l" rtl="0">
              <a:lnSpc>
                <a:spcPct val="90000"/>
              </a:lnSpc>
              <a:spcBef>
                <a:spcPts val="0"/>
              </a:spcBef>
              <a:spcAft>
                <a:spcPts val="0"/>
              </a:spcAft>
              <a:buClr>
                <a:srgbClr val="000000"/>
              </a:buClr>
              <a:buSzPts val="2800"/>
              <a:buFont typeface="Arial" panose="020B0604020202020204" pitchFamily="34" charset="0"/>
              <a:buChar char="•"/>
            </a:pPr>
            <a:r>
              <a:rPr lang="en-US" sz="2400" b="1" dirty="0">
                <a:solidFill>
                  <a:srgbClr val="000000"/>
                </a:solidFill>
                <a:latin typeface="Calibri"/>
                <a:ea typeface="Calibri"/>
                <a:cs typeface="Calibri"/>
                <a:sym typeface="Calibri"/>
              </a:rPr>
              <a:t>January 29: </a:t>
            </a:r>
            <a:r>
              <a:rPr lang="en-US" sz="2400" dirty="0">
                <a:solidFill>
                  <a:srgbClr val="000000"/>
                </a:solidFill>
                <a:latin typeface="Calibri"/>
                <a:ea typeface="Calibri"/>
                <a:cs typeface="Calibri"/>
                <a:sym typeface="Calibri"/>
              </a:rPr>
              <a:t>Detroit Metro Airport begins screening for the virus</a:t>
            </a:r>
            <a:endParaRPr sz="2400" dirty="0"/>
          </a:p>
          <a:p>
            <a:pPr marL="393700" marR="0" lvl="0" indent="-342900" algn="l" rtl="0">
              <a:lnSpc>
                <a:spcPct val="90000"/>
              </a:lnSpc>
              <a:spcBef>
                <a:spcPts val="0"/>
              </a:spcBef>
              <a:spcAft>
                <a:spcPts val="0"/>
              </a:spcAft>
              <a:buClr>
                <a:srgbClr val="000000"/>
              </a:buClr>
              <a:buSzPts val="2800"/>
              <a:buFont typeface="Arial" panose="020B0604020202020204" pitchFamily="34" charset="0"/>
              <a:buChar char="•"/>
            </a:pPr>
            <a:r>
              <a:rPr lang="en-US" sz="2400" b="1" dirty="0">
                <a:solidFill>
                  <a:srgbClr val="000000"/>
                </a:solidFill>
                <a:latin typeface="Calibri"/>
                <a:ea typeface="Calibri"/>
                <a:cs typeface="Calibri"/>
                <a:sym typeface="Calibri"/>
              </a:rPr>
              <a:t>January 30: </a:t>
            </a:r>
            <a:r>
              <a:rPr lang="en-US" sz="2400" dirty="0">
                <a:solidFill>
                  <a:srgbClr val="000000"/>
                </a:solidFill>
                <a:latin typeface="Calibri"/>
                <a:ea typeface="Calibri"/>
                <a:cs typeface="Calibri"/>
                <a:sym typeface="Calibri"/>
              </a:rPr>
              <a:t>WHO declares a public health emergency of international concern as China reports thousands of coronavirus cases. The U.S. warns not to travel to China and the next day, the president suspends travel of foreign nationals from China</a:t>
            </a:r>
            <a:endParaRPr sz="2400" dirty="0">
              <a:solidFill>
                <a:srgbClr val="000000"/>
              </a:solidFill>
              <a:latin typeface="Calibri"/>
              <a:ea typeface="Calibri"/>
              <a:cs typeface="Calibri"/>
              <a:sym typeface="Calibri"/>
            </a:endParaRPr>
          </a:p>
          <a:p>
            <a:pPr marL="393700" lvl="0" indent="-342900" algn="l" rtl="0">
              <a:lnSpc>
                <a:spcPct val="90000"/>
              </a:lnSpc>
              <a:spcBef>
                <a:spcPts val="0"/>
              </a:spcBef>
              <a:spcAft>
                <a:spcPts val="0"/>
              </a:spcAft>
              <a:buClr>
                <a:schemeClr val="dk1"/>
              </a:buClr>
              <a:buSzPts val="2800"/>
              <a:buFont typeface="Arial" panose="020B0604020202020204" pitchFamily="34" charset="0"/>
              <a:buChar char="•"/>
            </a:pPr>
            <a:r>
              <a:rPr lang="en-US" sz="2400" b="1" dirty="0">
                <a:solidFill>
                  <a:schemeClr val="dk1"/>
                </a:solidFill>
                <a:latin typeface="Calibri"/>
                <a:ea typeface="Calibri"/>
                <a:cs typeface="Calibri"/>
                <a:sym typeface="Calibri"/>
              </a:rPr>
              <a:t>February 5: </a:t>
            </a:r>
            <a:r>
              <a:rPr lang="en-US" sz="2400" dirty="0">
                <a:solidFill>
                  <a:schemeClr val="dk1"/>
                </a:solidFill>
                <a:latin typeface="Calibri"/>
                <a:ea typeface="Calibri"/>
                <a:cs typeface="Calibri"/>
                <a:sym typeface="Calibri"/>
              </a:rPr>
              <a:t>The CHECC is activated to prepare for the potential arrival of the virus</a:t>
            </a:r>
            <a:endParaRPr lang="en-US" sz="2400" dirty="0">
              <a:latin typeface="Calibri"/>
              <a:ea typeface="Calibri"/>
              <a:cs typeface="Calibri"/>
              <a:sym typeface="Calibri"/>
            </a:endParaRPr>
          </a:p>
          <a:p>
            <a:pPr marL="393700" lvl="0" indent="-342900" algn="l" rtl="0">
              <a:lnSpc>
                <a:spcPct val="90000"/>
              </a:lnSpc>
              <a:spcBef>
                <a:spcPts val="0"/>
              </a:spcBef>
              <a:spcAft>
                <a:spcPts val="0"/>
              </a:spcAft>
              <a:buClr>
                <a:schemeClr val="dk1"/>
              </a:buClr>
              <a:buSzPts val="2800"/>
              <a:buFont typeface="Arial" panose="020B0604020202020204" pitchFamily="34" charset="0"/>
              <a:buChar char="•"/>
            </a:pPr>
            <a:r>
              <a:rPr lang="en-US" sz="2400" b="1" dirty="0">
                <a:solidFill>
                  <a:schemeClr val="dk1"/>
                </a:solidFill>
                <a:latin typeface="Calibri"/>
                <a:ea typeface="Calibri"/>
                <a:cs typeface="Calibri"/>
                <a:sym typeface="Calibri"/>
              </a:rPr>
              <a:t>March 10: </a:t>
            </a:r>
            <a:r>
              <a:rPr lang="en-US" sz="2400" dirty="0">
                <a:solidFill>
                  <a:schemeClr val="dk1"/>
                </a:solidFill>
                <a:latin typeface="Calibri"/>
                <a:ea typeface="Calibri"/>
                <a:cs typeface="Calibri"/>
                <a:sym typeface="Calibri"/>
              </a:rPr>
              <a:t>Gov. Gretchen Whitmer declares an emergency after confirming the state’s first two cases of the new coronavirus, an Oakland County woman and a Wayne County man tested positive</a:t>
            </a:r>
          </a:p>
          <a:p>
            <a:pPr marL="393700" lvl="0" indent="-342900" algn="l" rtl="0">
              <a:lnSpc>
                <a:spcPct val="90000"/>
              </a:lnSpc>
              <a:spcBef>
                <a:spcPts val="0"/>
              </a:spcBef>
              <a:spcAft>
                <a:spcPts val="0"/>
              </a:spcAft>
              <a:buClr>
                <a:schemeClr val="dk1"/>
              </a:buClr>
              <a:buSzPts val="2800"/>
              <a:buFont typeface="Arial" panose="020B0604020202020204" pitchFamily="34" charset="0"/>
              <a:buChar char="•"/>
            </a:pPr>
            <a:r>
              <a:rPr lang="en-US" sz="2400" b="1" dirty="0">
                <a:solidFill>
                  <a:schemeClr val="dk1"/>
                </a:solidFill>
                <a:latin typeface="Calibri"/>
                <a:ea typeface="Calibri"/>
                <a:cs typeface="Calibri"/>
                <a:sym typeface="Calibri"/>
              </a:rPr>
              <a:t>March 13: </a:t>
            </a:r>
            <a:r>
              <a:rPr lang="en-US" sz="2400" dirty="0">
                <a:solidFill>
                  <a:schemeClr val="dk1"/>
                </a:solidFill>
                <a:latin typeface="Calibri"/>
                <a:ea typeface="Calibri"/>
                <a:cs typeface="Calibri"/>
                <a:sym typeface="Calibri"/>
              </a:rPr>
              <a:t>The President declares a national emergency. </a:t>
            </a:r>
            <a:endParaRPr sz="2400" dirty="0">
              <a:solidFill>
                <a:schemeClr val="dk1"/>
              </a:solidFill>
              <a:latin typeface="Calibri"/>
              <a:ea typeface="Calibri"/>
              <a:cs typeface="Calibri"/>
              <a:sym typeface="Calibri"/>
            </a:endParaRPr>
          </a:p>
        </p:txBody>
      </p:sp>
      <p:sp>
        <p:nvSpPr>
          <p:cNvPr id="6" name="Google Shape;134;p11">
            <a:extLst>
              <a:ext uri="{FF2B5EF4-FFF2-40B4-BE49-F238E27FC236}">
                <a16:creationId xmlns:a16="http://schemas.microsoft.com/office/drawing/2014/main" id="{F533C894-243E-31F6-4CC5-1202CA929547}"/>
              </a:ext>
            </a:extLst>
          </p:cNvPr>
          <p:cNvSpPr txBox="1"/>
          <p:nvPr/>
        </p:nvSpPr>
        <p:spPr>
          <a:xfrm>
            <a:off x="293100" y="-747793"/>
            <a:ext cx="10058400" cy="2290340"/>
          </a:xfrm>
          <a:prstGeom prst="rect">
            <a:avLst/>
          </a:prstGeom>
          <a:noFill/>
          <a:ln>
            <a:noFill/>
          </a:ln>
        </p:spPr>
        <p:txBody>
          <a:bodyPr spcFirstLastPara="1" wrap="square" lIns="91425" tIns="91425" rIns="91425" bIns="91425" anchor="t" anchorCtr="0">
            <a:spAutoFit/>
          </a:bodyPr>
          <a:lstStyle/>
          <a:p>
            <a:pPr marL="12700" marR="165100" lvl="0" indent="0" algn="l" rtl="0">
              <a:lnSpc>
                <a:spcPct val="275454"/>
              </a:lnSpc>
              <a:spcBef>
                <a:spcPts val="1900"/>
              </a:spcBef>
              <a:spcAft>
                <a:spcPts val="0"/>
              </a:spcAft>
              <a:buNone/>
            </a:pPr>
            <a:r>
              <a:rPr lang="en-US" sz="4400" dirty="0">
                <a:solidFill>
                  <a:schemeClr val="dk1"/>
                </a:solidFill>
                <a:latin typeface="Calibri"/>
                <a:ea typeface="Calibri"/>
                <a:cs typeface="Calibri"/>
                <a:sym typeface="Calibri"/>
              </a:rPr>
              <a:t>COVID in Michigan</a:t>
            </a:r>
            <a:endParaRPr sz="2800" dirty="0">
              <a:solidFill>
                <a:schemeClr val="dk1"/>
              </a:solidFill>
            </a:endParaRPr>
          </a:p>
        </p:txBody>
      </p:sp>
    </p:spTree>
    <p:extLst>
      <p:ext uri="{BB962C8B-B14F-4D97-AF65-F5344CB8AC3E}">
        <p14:creationId xmlns:p14="http://schemas.microsoft.com/office/powerpoint/2010/main" val="2470612442"/>
      </p:ext>
    </p:extLst>
  </p:cSld>
  <p:clrMapOvr>
    <a:masterClrMapping/>
  </p:clrMapOvr>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25782"/>
            <a:ext cx="12252960" cy="6909564"/>
          </a:xfrm>
          <a:prstGeom prst="rect">
            <a:avLst/>
          </a:prstGeom>
        </p:spPr>
      </p:pic>
      <p:sp>
        <p:nvSpPr>
          <p:cNvPr id="2" name="Google Shape;152;p19">
            <a:extLst>
              <a:ext uri="{FF2B5EF4-FFF2-40B4-BE49-F238E27FC236}">
                <a16:creationId xmlns:a16="http://schemas.microsoft.com/office/drawing/2014/main" id="{ACFAF31D-31CD-8A51-6074-05258B859E18}"/>
              </a:ext>
            </a:extLst>
          </p:cNvPr>
          <p:cNvSpPr txBox="1">
            <a:spLocks/>
          </p:cNvSpPr>
          <p:nvPr/>
        </p:nvSpPr>
        <p:spPr>
          <a:xfrm>
            <a:off x="1864658" y="365126"/>
            <a:ext cx="9489141" cy="806852"/>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Calibri"/>
              <a:buNone/>
            </a:pPr>
            <a:r>
              <a:rPr lang="en-US"/>
              <a:t>MDHHS’s Adaptation of traditional ICS</a:t>
            </a:r>
          </a:p>
        </p:txBody>
      </p:sp>
      <p:pic>
        <p:nvPicPr>
          <p:cNvPr id="3" name="Google Shape;153;p19">
            <a:extLst>
              <a:ext uri="{FF2B5EF4-FFF2-40B4-BE49-F238E27FC236}">
                <a16:creationId xmlns:a16="http://schemas.microsoft.com/office/drawing/2014/main" id="{0EDA7486-D927-7AC2-BFF5-117F92B491B3}"/>
              </a:ext>
            </a:extLst>
          </p:cNvPr>
          <p:cNvPicPr preferRelativeResize="0">
            <a:picLocks/>
          </p:cNvPicPr>
          <p:nvPr/>
        </p:nvPicPr>
        <p:blipFill rotWithShape="1">
          <a:blip r:embed="rId3">
            <a:alphaModFix/>
          </a:blip>
          <a:stretch/>
        </p:blipFill>
        <p:spPr>
          <a:xfrm>
            <a:off x="591127" y="1171978"/>
            <a:ext cx="9199419" cy="5487239"/>
          </a:xfrm>
          <a:prstGeom prst="rect">
            <a:avLst/>
          </a:prstGeom>
          <a:noFill/>
          <a:ln>
            <a:noFill/>
          </a:ln>
        </p:spPr>
      </p:pic>
    </p:spTree>
    <p:extLst>
      <p:ext uri="{BB962C8B-B14F-4D97-AF65-F5344CB8AC3E}">
        <p14:creationId xmlns:p14="http://schemas.microsoft.com/office/powerpoint/2010/main" val="1579360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25782"/>
            <a:ext cx="12252960" cy="6909564"/>
          </a:xfrm>
          <a:prstGeom prst="rect">
            <a:avLst/>
          </a:prstGeom>
        </p:spPr>
      </p:pic>
      <p:sp>
        <p:nvSpPr>
          <p:cNvPr id="2" name="Google Shape;152;p19">
            <a:extLst>
              <a:ext uri="{FF2B5EF4-FFF2-40B4-BE49-F238E27FC236}">
                <a16:creationId xmlns:a16="http://schemas.microsoft.com/office/drawing/2014/main" id="{ACFAF31D-31CD-8A51-6074-05258B859E18}"/>
              </a:ext>
            </a:extLst>
          </p:cNvPr>
          <p:cNvSpPr txBox="1">
            <a:spLocks/>
          </p:cNvSpPr>
          <p:nvPr/>
        </p:nvSpPr>
        <p:spPr>
          <a:xfrm>
            <a:off x="1864658" y="365126"/>
            <a:ext cx="9489141" cy="806852"/>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Calibri"/>
              <a:buNone/>
            </a:pPr>
            <a:r>
              <a:rPr lang="en-US"/>
              <a:t>MDHHS’s Adaptation of traditional ICS</a:t>
            </a:r>
          </a:p>
        </p:txBody>
      </p:sp>
      <p:pic>
        <p:nvPicPr>
          <p:cNvPr id="3" name="Picture 2">
            <a:extLst>
              <a:ext uri="{FF2B5EF4-FFF2-40B4-BE49-F238E27FC236}">
                <a16:creationId xmlns:a16="http://schemas.microsoft.com/office/drawing/2014/main" id="{DF129D0B-2EC8-5238-7A20-3749C294EA0B}"/>
              </a:ext>
            </a:extLst>
          </p:cNvPr>
          <p:cNvPicPr>
            <a:picLocks noChangeAspect="1"/>
          </p:cNvPicPr>
          <p:nvPr/>
        </p:nvPicPr>
        <p:blipFill rotWithShape="1">
          <a:blip r:embed="rId3"/>
          <a:srcRect t="-1733" b="39661"/>
          <a:stretch/>
        </p:blipFill>
        <p:spPr>
          <a:xfrm>
            <a:off x="342433" y="2043218"/>
            <a:ext cx="11361359" cy="4065343"/>
          </a:xfrm>
          <a:prstGeom prst="rect">
            <a:avLst/>
          </a:prstGeom>
        </p:spPr>
      </p:pic>
    </p:spTree>
    <p:extLst>
      <p:ext uri="{BB962C8B-B14F-4D97-AF65-F5344CB8AC3E}">
        <p14:creationId xmlns:p14="http://schemas.microsoft.com/office/powerpoint/2010/main" val="1943058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 y="-25782"/>
            <a:ext cx="12252960" cy="6909564"/>
          </a:xfrm>
          <a:prstGeom prst="rect">
            <a:avLst/>
          </a:prstGeom>
        </p:spPr>
      </p:pic>
      <p:pic>
        <p:nvPicPr>
          <p:cNvPr id="2" name="Google Shape;172;p23">
            <a:extLst>
              <a:ext uri="{FF2B5EF4-FFF2-40B4-BE49-F238E27FC236}">
                <a16:creationId xmlns:a16="http://schemas.microsoft.com/office/drawing/2014/main" id="{68CA2CE4-11AF-FC48-4431-283DD7E6909C}"/>
              </a:ext>
            </a:extLst>
          </p:cNvPr>
          <p:cNvPicPr preferRelativeResize="0"/>
          <p:nvPr/>
        </p:nvPicPr>
        <p:blipFill>
          <a:blip r:embed="rId4">
            <a:alphaModFix/>
          </a:blip>
          <a:stretch>
            <a:fillRect/>
          </a:stretch>
        </p:blipFill>
        <p:spPr>
          <a:xfrm>
            <a:off x="83630" y="553616"/>
            <a:ext cx="7259563" cy="5903167"/>
          </a:xfrm>
          <a:prstGeom prst="rect">
            <a:avLst/>
          </a:prstGeom>
          <a:noFill/>
          <a:ln>
            <a:noFill/>
          </a:ln>
        </p:spPr>
      </p:pic>
      <p:sp>
        <p:nvSpPr>
          <p:cNvPr id="3" name="TextBox 2">
            <a:extLst>
              <a:ext uri="{FF2B5EF4-FFF2-40B4-BE49-F238E27FC236}">
                <a16:creationId xmlns:a16="http://schemas.microsoft.com/office/drawing/2014/main" id="{E62BFB2C-6AE3-E459-A0F3-280EE5F2CE66}"/>
              </a:ext>
            </a:extLst>
          </p:cNvPr>
          <p:cNvSpPr txBox="1"/>
          <p:nvPr/>
        </p:nvSpPr>
        <p:spPr>
          <a:xfrm>
            <a:off x="7457303" y="4226767"/>
            <a:ext cx="4651067" cy="1569660"/>
          </a:xfrm>
          <a:prstGeom prst="rect">
            <a:avLst/>
          </a:prstGeom>
          <a:noFill/>
        </p:spPr>
        <p:txBody>
          <a:bodyPr wrap="square" rtlCol="0">
            <a:spAutoFit/>
          </a:bodyPr>
          <a:lstStyle/>
          <a:p>
            <a:pPr algn="ctr"/>
            <a:r>
              <a:rPr lang="en-US" sz="3200" b="1" u="sng" dirty="0"/>
              <a:t>Region 6</a:t>
            </a:r>
          </a:p>
          <a:p>
            <a:pPr algn="ctr"/>
            <a:r>
              <a:rPr lang="en-US" sz="3200" b="1" u="sng" dirty="0"/>
              <a:t>Incident Command Structure</a:t>
            </a:r>
          </a:p>
        </p:txBody>
      </p:sp>
    </p:spTree>
    <p:extLst>
      <p:ext uri="{BB962C8B-B14F-4D97-AF65-F5344CB8AC3E}">
        <p14:creationId xmlns:p14="http://schemas.microsoft.com/office/powerpoint/2010/main" val="2022242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25782"/>
            <a:ext cx="12252960" cy="6909564"/>
          </a:xfrm>
          <a:prstGeom prst="rect">
            <a:avLst/>
          </a:prstGeom>
        </p:spPr>
      </p:pic>
      <p:pic>
        <p:nvPicPr>
          <p:cNvPr id="2" name="Google Shape;177;p24">
            <a:extLst>
              <a:ext uri="{FF2B5EF4-FFF2-40B4-BE49-F238E27FC236}">
                <a16:creationId xmlns:a16="http://schemas.microsoft.com/office/drawing/2014/main" id="{264DE5B0-4868-4D1F-7533-62EE4DFC9EA3}"/>
              </a:ext>
            </a:extLst>
          </p:cNvPr>
          <p:cNvPicPr preferRelativeResize="0"/>
          <p:nvPr/>
        </p:nvPicPr>
        <p:blipFill>
          <a:blip r:embed="rId3">
            <a:alphaModFix/>
          </a:blip>
          <a:stretch>
            <a:fillRect/>
          </a:stretch>
        </p:blipFill>
        <p:spPr>
          <a:xfrm>
            <a:off x="5083983" y="1407028"/>
            <a:ext cx="5696571" cy="5450972"/>
          </a:xfrm>
          <a:prstGeom prst="rect">
            <a:avLst/>
          </a:prstGeom>
          <a:noFill/>
          <a:ln>
            <a:noFill/>
          </a:ln>
        </p:spPr>
      </p:pic>
      <p:pic>
        <p:nvPicPr>
          <p:cNvPr id="3" name="Google Shape;178;p24">
            <a:extLst>
              <a:ext uri="{FF2B5EF4-FFF2-40B4-BE49-F238E27FC236}">
                <a16:creationId xmlns:a16="http://schemas.microsoft.com/office/drawing/2014/main" id="{C44C7E03-2B9B-9D8F-2CF9-F6A0EFF36197}"/>
              </a:ext>
            </a:extLst>
          </p:cNvPr>
          <p:cNvPicPr preferRelativeResize="0"/>
          <p:nvPr/>
        </p:nvPicPr>
        <p:blipFill>
          <a:blip r:embed="rId4">
            <a:alphaModFix/>
          </a:blip>
          <a:stretch>
            <a:fillRect/>
          </a:stretch>
        </p:blipFill>
        <p:spPr>
          <a:xfrm>
            <a:off x="149565" y="346631"/>
            <a:ext cx="4754373" cy="3565772"/>
          </a:xfrm>
          <a:prstGeom prst="rect">
            <a:avLst/>
          </a:prstGeom>
          <a:noFill/>
          <a:ln>
            <a:noFill/>
          </a:ln>
        </p:spPr>
      </p:pic>
      <p:sp>
        <p:nvSpPr>
          <p:cNvPr id="5" name="Google Shape;179;p24">
            <a:extLst>
              <a:ext uri="{FF2B5EF4-FFF2-40B4-BE49-F238E27FC236}">
                <a16:creationId xmlns:a16="http://schemas.microsoft.com/office/drawing/2014/main" id="{7EA5EADA-905D-066B-2D4E-F36EA3F2B7B6}"/>
              </a:ext>
            </a:extLst>
          </p:cNvPr>
          <p:cNvSpPr txBox="1"/>
          <p:nvPr/>
        </p:nvSpPr>
        <p:spPr>
          <a:xfrm>
            <a:off x="5290457" y="188650"/>
            <a:ext cx="6063506" cy="982290"/>
          </a:xfrm>
          <a:prstGeom prst="rect">
            <a:avLst/>
          </a:prstGeom>
          <a:noFill/>
          <a:ln>
            <a:noFill/>
          </a:ln>
        </p:spPr>
        <p:txBody>
          <a:bodyPr spcFirstLastPara="1" wrap="square" lIns="91425" tIns="91425" rIns="91425" bIns="91425" anchor="t" anchorCtr="0">
            <a:spAutoFit/>
          </a:bodyPr>
          <a:lstStyle/>
          <a:p>
            <a:pPr marL="12700" marR="165100" lvl="0" indent="0" algn="l" rtl="0">
              <a:lnSpc>
                <a:spcPct val="100000"/>
              </a:lnSpc>
              <a:spcBef>
                <a:spcPts val="1900"/>
              </a:spcBef>
              <a:spcAft>
                <a:spcPts val="0"/>
              </a:spcAft>
              <a:buNone/>
            </a:pPr>
            <a:r>
              <a:rPr lang="en-US" sz="3600" b="1" u="sng" dirty="0">
                <a:solidFill>
                  <a:schemeClr val="dk1"/>
                </a:solidFill>
              </a:rPr>
              <a:t>Region 6 Organizational Chart</a:t>
            </a:r>
            <a:endParaRPr sz="3600" b="1" u="sng" dirty="0">
              <a:solidFill>
                <a:schemeClr val="dk1"/>
              </a:solidFill>
            </a:endParaRPr>
          </a:p>
        </p:txBody>
      </p:sp>
      <p:pic>
        <p:nvPicPr>
          <p:cNvPr id="6" name="Google Shape;180;p24" descr="Image result for michigan medical reserve corp">
            <a:extLst>
              <a:ext uri="{FF2B5EF4-FFF2-40B4-BE49-F238E27FC236}">
                <a16:creationId xmlns:a16="http://schemas.microsoft.com/office/drawing/2014/main" id="{7BC1D5EB-A5C6-44A1-CE30-7AB6C68C7928}"/>
              </a:ext>
            </a:extLst>
          </p:cNvPr>
          <p:cNvPicPr preferRelativeResize="0"/>
          <p:nvPr/>
        </p:nvPicPr>
        <p:blipFill>
          <a:blip r:embed="rId5">
            <a:alphaModFix/>
          </a:blip>
          <a:stretch>
            <a:fillRect/>
          </a:stretch>
        </p:blipFill>
        <p:spPr>
          <a:xfrm>
            <a:off x="497366" y="4206650"/>
            <a:ext cx="3555550" cy="2456925"/>
          </a:xfrm>
          <a:prstGeom prst="rect">
            <a:avLst/>
          </a:prstGeom>
          <a:noFill/>
          <a:ln>
            <a:noFill/>
          </a:ln>
        </p:spPr>
      </p:pic>
    </p:spTree>
    <p:extLst>
      <p:ext uri="{BB962C8B-B14F-4D97-AF65-F5344CB8AC3E}">
        <p14:creationId xmlns:p14="http://schemas.microsoft.com/office/powerpoint/2010/main" val="1034586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25782"/>
            <a:ext cx="12252960" cy="6909564"/>
          </a:xfrm>
          <a:prstGeom prst="rect">
            <a:avLst/>
          </a:prstGeom>
        </p:spPr>
      </p:pic>
      <p:sp>
        <p:nvSpPr>
          <p:cNvPr id="3" name="TextBox 2">
            <a:extLst>
              <a:ext uri="{FF2B5EF4-FFF2-40B4-BE49-F238E27FC236}">
                <a16:creationId xmlns:a16="http://schemas.microsoft.com/office/drawing/2014/main" id="{E62BFB2C-6AE3-E459-A0F3-280EE5F2CE66}"/>
              </a:ext>
            </a:extLst>
          </p:cNvPr>
          <p:cNvSpPr txBox="1"/>
          <p:nvPr/>
        </p:nvSpPr>
        <p:spPr>
          <a:xfrm>
            <a:off x="5958590" y="3627161"/>
            <a:ext cx="6550702" cy="1323439"/>
          </a:xfrm>
          <a:prstGeom prst="rect">
            <a:avLst/>
          </a:prstGeom>
          <a:noFill/>
        </p:spPr>
        <p:txBody>
          <a:bodyPr wrap="square" rtlCol="0">
            <a:spAutoFit/>
          </a:bodyPr>
          <a:lstStyle/>
          <a:p>
            <a:r>
              <a:rPr lang="en-US" sz="4000" b="1" u="sng" dirty="0"/>
              <a:t>Incident Command</a:t>
            </a:r>
          </a:p>
          <a:p>
            <a:r>
              <a:rPr lang="en-US" sz="4000" b="1" u="sng" dirty="0"/>
              <a:t> Reporting Structure - </a:t>
            </a:r>
            <a:r>
              <a:rPr lang="en-US" sz="4000" b="1" u="sng" dirty="0" err="1"/>
              <a:t>ish</a:t>
            </a:r>
            <a:endParaRPr lang="en-US" sz="4000" b="1" u="sng" dirty="0"/>
          </a:p>
        </p:txBody>
      </p:sp>
      <p:pic>
        <p:nvPicPr>
          <p:cNvPr id="2" name="Picture 1">
            <a:extLst>
              <a:ext uri="{FF2B5EF4-FFF2-40B4-BE49-F238E27FC236}">
                <a16:creationId xmlns:a16="http://schemas.microsoft.com/office/drawing/2014/main" id="{850C3F8C-F7DD-5E2C-634B-20B7B53ADD18}"/>
              </a:ext>
            </a:extLst>
          </p:cNvPr>
          <p:cNvPicPr>
            <a:picLocks noChangeAspect="1"/>
          </p:cNvPicPr>
          <p:nvPr/>
        </p:nvPicPr>
        <p:blipFill>
          <a:blip r:embed="rId3"/>
          <a:stretch>
            <a:fillRect/>
          </a:stretch>
        </p:blipFill>
        <p:spPr>
          <a:xfrm>
            <a:off x="412229" y="233158"/>
            <a:ext cx="4758917" cy="6391683"/>
          </a:xfrm>
          <a:prstGeom prst="rect">
            <a:avLst/>
          </a:prstGeom>
        </p:spPr>
      </p:pic>
    </p:spTree>
    <p:extLst>
      <p:ext uri="{BB962C8B-B14F-4D97-AF65-F5344CB8AC3E}">
        <p14:creationId xmlns:p14="http://schemas.microsoft.com/office/powerpoint/2010/main" val="3680052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25782"/>
            <a:ext cx="12252960" cy="6909564"/>
          </a:xfrm>
          <a:prstGeom prst="rect">
            <a:avLst/>
          </a:prstGeom>
        </p:spPr>
      </p:pic>
      <p:sp>
        <p:nvSpPr>
          <p:cNvPr id="2" name="Google Shape;185;p26">
            <a:extLst>
              <a:ext uri="{FF2B5EF4-FFF2-40B4-BE49-F238E27FC236}">
                <a16:creationId xmlns:a16="http://schemas.microsoft.com/office/drawing/2014/main" id="{8B02E503-5DC6-8201-3B67-FFD0A434C6D1}"/>
              </a:ext>
            </a:extLst>
          </p:cNvPr>
          <p:cNvSpPr txBox="1">
            <a:spLocks/>
          </p:cNvSpPr>
          <p:nvPr/>
        </p:nvSpPr>
        <p:spPr>
          <a:xfrm>
            <a:off x="8294914" y="2556328"/>
            <a:ext cx="3145970" cy="1325563"/>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Calibri"/>
              <a:buNone/>
            </a:pPr>
            <a:r>
              <a:rPr lang="en-US"/>
              <a:t>How it all Fits Together</a:t>
            </a:r>
          </a:p>
        </p:txBody>
      </p:sp>
      <p:pic>
        <p:nvPicPr>
          <p:cNvPr id="3" name="Google Shape;186;p26">
            <a:extLst>
              <a:ext uri="{FF2B5EF4-FFF2-40B4-BE49-F238E27FC236}">
                <a16:creationId xmlns:a16="http://schemas.microsoft.com/office/drawing/2014/main" id="{9C6923ED-77AA-91B4-DE3A-F05FBF11F853}"/>
              </a:ext>
            </a:extLst>
          </p:cNvPr>
          <p:cNvPicPr preferRelativeResize="0">
            <a:picLocks/>
          </p:cNvPicPr>
          <p:nvPr/>
        </p:nvPicPr>
        <p:blipFill rotWithShape="1">
          <a:blip r:embed="rId3">
            <a:alphaModFix/>
          </a:blip>
          <a:srcRect/>
          <a:stretch/>
        </p:blipFill>
        <p:spPr>
          <a:xfrm>
            <a:off x="1794299" y="186588"/>
            <a:ext cx="6348216" cy="6484824"/>
          </a:xfrm>
          <a:prstGeom prst="rect">
            <a:avLst/>
          </a:prstGeom>
          <a:noFill/>
          <a:ln>
            <a:noFill/>
          </a:ln>
        </p:spPr>
      </p:pic>
    </p:spTree>
    <p:extLst>
      <p:ext uri="{BB962C8B-B14F-4D97-AF65-F5344CB8AC3E}">
        <p14:creationId xmlns:p14="http://schemas.microsoft.com/office/powerpoint/2010/main" val="11738976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25782"/>
            <a:ext cx="12252960" cy="6909564"/>
          </a:xfrm>
          <a:prstGeom prst="rect">
            <a:avLst/>
          </a:prstGeom>
        </p:spPr>
      </p:pic>
      <p:sp>
        <p:nvSpPr>
          <p:cNvPr id="2" name="Google Shape;192;gce519e50b4_0_0">
            <a:extLst>
              <a:ext uri="{FF2B5EF4-FFF2-40B4-BE49-F238E27FC236}">
                <a16:creationId xmlns:a16="http://schemas.microsoft.com/office/drawing/2014/main" id="{69E0FA90-BEE0-F491-6FCD-7FE56B6D7831}"/>
              </a:ext>
            </a:extLst>
          </p:cNvPr>
          <p:cNvSpPr txBox="1">
            <a:spLocks/>
          </p:cNvSpPr>
          <p:nvPr/>
        </p:nvSpPr>
        <p:spPr>
          <a:xfrm>
            <a:off x="838200" y="365125"/>
            <a:ext cx="10515600" cy="1325563"/>
          </a:xfrm>
          <a:prstGeom prst="rect">
            <a:avLst/>
          </a:prstGeom>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a:t>Traditional Flow of Information</a:t>
            </a:r>
          </a:p>
        </p:txBody>
      </p:sp>
      <p:pic>
        <p:nvPicPr>
          <p:cNvPr id="3" name="Google Shape;193;gce519e50b4_0_0">
            <a:extLst>
              <a:ext uri="{FF2B5EF4-FFF2-40B4-BE49-F238E27FC236}">
                <a16:creationId xmlns:a16="http://schemas.microsoft.com/office/drawing/2014/main" id="{B333D8D7-EA38-FBBA-6292-D0AF8FF24CBD}"/>
              </a:ext>
            </a:extLst>
          </p:cNvPr>
          <p:cNvPicPr preferRelativeResize="0"/>
          <p:nvPr/>
        </p:nvPicPr>
        <p:blipFill>
          <a:blip r:embed="rId3">
            <a:alphaModFix/>
          </a:blip>
          <a:stretch>
            <a:fillRect/>
          </a:stretch>
        </p:blipFill>
        <p:spPr>
          <a:xfrm>
            <a:off x="2338888" y="1690825"/>
            <a:ext cx="8540524" cy="5167176"/>
          </a:xfrm>
          <a:prstGeom prst="rect">
            <a:avLst/>
          </a:prstGeom>
          <a:noFill/>
          <a:ln>
            <a:noFill/>
          </a:ln>
        </p:spPr>
      </p:pic>
    </p:spTree>
    <p:extLst>
      <p:ext uri="{BB962C8B-B14F-4D97-AF65-F5344CB8AC3E}">
        <p14:creationId xmlns:p14="http://schemas.microsoft.com/office/powerpoint/2010/main" val="10870369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25782"/>
            <a:ext cx="12252960" cy="6909564"/>
          </a:xfrm>
          <a:prstGeom prst="rect">
            <a:avLst/>
          </a:prstGeom>
        </p:spPr>
      </p:pic>
      <p:sp>
        <p:nvSpPr>
          <p:cNvPr id="2" name="Google Shape;199;gce36a09afe_0_0">
            <a:extLst>
              <a:ext uri="{FF2B5EF4-FFF2-40B4-BE49-F238E27FC236}">
                <a16:creationId xmlns:a16="http://schemas.microsoft.com/office/drawing/2014/main" id="{CD07B866-AB4E-D4A7-B79B-E148FA852149}"/>
              </a:ext>
            </a:extLst>
          </p:cNvPr>
          <p:cNvSpPr txBox="1">
            <a:spLocks/>
          </p:cNvSpPr>
          <p:nvPr/>
        </p:nvSpPr>
        <p:spPr>
          <a:xfrm>
            <a:off x="838200" y="365125"/>
            <a:ext cx="10515600" cy="1325563"/>
          </a:xfrm>
          <a:prstGeom prst="rect">
            <a:avLst/>
          </a:prstGeom>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a:t>Modified Flow of Information</a:t>
            </a:r>
          </a:p>
        </p:txBody>
      </p:sp>
      <p:pic>
        <p:nvPicPr>
          <p:cNvPr id="3" name="Google Shape;200;gce36a09afe_0_0">
            <a:extLst>
              <a:ext uri="{FF2B5EF4-FFF2-40B4-BE49-F238E27FC236}">
                <a16:creationId xmlns:a16="http://schemas.microsoft.com/office/drawing/2014/main" id="{F55D6203-C623-DFAE-9640-8FD61478C6DF}"/>
              </a:ext>
            </a:extLst>
          </p:cNvPr>
          <p:cNvPicPr preferRelativeResize="0"/>
          <p:nvPr/>
        </p:nvPicPr>
        <p:blipFill>
          <a:blip r:embed="rId3">
            <a:alphaModFix/>
          </a:blip>
          <a:stretch>
            <a:fillRect/>
          </a:stretch>
        </p:blipFill>
        <p:spPr>
          <a:xfrm>
            <a:off x="2422525" y="1690825"/>
            <a:ext cx="8373249" cy="5167176"/>
          </a:xfrm>
          <a:prstGeom prst="rect">
            <a:avLst/>
          </a:prstGeom>
          <a:noFill/>
          <a:ln>
            <a:noFill/>
          </a:ln>
        </p:spPr>
      </p:pic>
    </p:spTree>
    <p:extLst>
      <p:ext uri="{BB962C8B-B14F-4D97-AF65-F5344CB8AC3E}">
        <p14:creationId xmlns:p14="http://schemas.microsoft.com/office/powerpoint/2010/main" val="24928664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25782"/>
            <a:ext cx="12252960" cy="6909564"/>
          </a:xfrm>
          <a:prstGeom prst="rect">
            <a:avLst/>
          </a:prstGeom>
        </p:spPr>
      </p:pic>
      <p:sp>
        <p:nvSpPr>
          <p:cNvPr id="2" name="Google Shape;199;gce36a09afe_0_0">
            <a:extLst>
              <a:ext uri="{FF2B5EF4-FFF2-40B4-BE49-F238E27FC236}">
                <a16:creationId xmlns:a16="http://schemas.microsoft.com/office/drawing/2014/main" id="{CD07B866-AB4E-D4A7-B79B-E148FA852149}"/>
              </a:ext>
            </a:extLst>
          </p:cNvPr>
          <p:cNvSpPr txBox="1">
            <a:spLocks/>
          </p:cNvSpPr>
          <p:nvPr/>
        </p:nvSpPr>
        <p:spPr>
          <a:xfrm>
            <a:off x="568037" y="592339"/>
            <a:ext cx="10515600" cy="1325563"/>
          </a:xfrm>
          <a:prstGeom prst="rect">
            <a:avLst/>
          </a:prstGeom>
        </p:spPr>
        <p:txBody>
          <a:bodyPr spcFirstLastPara="1" wrap="square" lIns="91425" tIns="45700" rIns="91425" bIns="45700" anchor="ctr" anchorCtr="0">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4800" b="1" dirty="0"/>
              <a:t>How many people do you think it takes to run a regional Medical Coordination Center?</a:t>
            </a:r>
          </a:p>
        </p:txBody>
      </p:sp>
      <p:pic>
        <p:nvPicPr>
          <p:cNvPr id="6" name="Picture 5" descr="A picture containing light&#10;&#10;Description automatically generated">
            <a:extLst>
              <a:ext uri="{FF2B5EF4-FFF2-40B4-BE49-F238E27FC236}">
                <a16:creationId xmlns:a16="http://schemas.microsoft.com/office/drawing/2014/main" id="{B64FA11F-0AA0-EFB9-B555-F25558020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7593" y="2219151"/>
            <a:ext cx="7464830" cy="5132070"/>
          </a:xfrm>
          <a:prstGeom prst="rect">
            <a:avLst/>
          </a:prstGeom>
        </p:spPr>
      </p:pic>
    </p:spTree>
    <p:extLst>
      <p:ext uri="{BB962C8B-B14F-4D97-AF65-F5344CB8AC3E}">
        <p14:creationId xmlns:p14="http://schemas.microsoft.com/office/powerpoint/2010/main" val="3074993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25782"/>
            <a:ext cx="12252960" cy="6909564"/>
          </a:xfrm>
          <a:prstGeom prst="rect">
            <a:avLst/>
          </a:prstGeom>
        </p:spPr>
      </p:pic>
      <p:sp>
        <p:nvSpPr>
          <p:cNvPr id="2" name="Google Shape;113;p6">
            <a:extLst>
              <a:ext uri="{FF2B5EF4-FFF2-40B4-BE49-F238E27FC236}">
                <a16:creationId xmlns:a16="http://schemas.microsoft.com/office/drawing/2014/main" id="{BB782842-F6B0-9895-ED22-DABDF1F2FF65}"/>
              </a:ext>
            </a:extLst>
          </p:cNvPr>
          <p:cNvSpPr txBox="1">
            <a:spLocks/>
          </p:cNvSpPr>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Calibri"/>
              <a:buNone/>
            </a:pPr>
            <a:r>
              <a:rPr lang="en-US" b="1" u="sng" dirty="0"/>
              <a:t>Disclaimers</a:t>
            </a:r>
          </a:p>
        </p:txBody>
      </p:sp>
      <p:sp>
        <p:nvSpPr>
          <p:cNvPr id="3" name="Google Shape;114;p6">
            <a:extLst>
              <a:ext uri="{FF2B5EF4-FFF2-40B4-BE49-F238E27FC236}">
                <a16:creationId xmlns:a16="http://schemas.microsoft.com/office/drawing/2014/main" id="{3F4C0296-04E2-B9F5-26BC-CE5D3F3CBCC3}"/>
              </a:ext>
            </a:extLst>
          </p:cNvPr>
          <p:cNvSpPr txBox="1">
            <a:spLocks/>
          </p:cNvSpPr>
          <p:nvPr/>
        </p:nvSpPr>
        <p:spPr>
          <a:xfrm>
            <a:off x="539197" y="2005875"/>
            <a:ext cx="9489142" cy="3760028"/>
          </a:xfrm>
          <a:prstGeom prst="rect">
            <a:avLst/>
          </a:prstGeom>
          <a:noFill/>
          <a:ln>
            <a:noFill/>
          </a:ln>
        </p:spPr>
        <p:txBody>
          <a:bodyPr spcFirstLastPara="1" wrap="square" lIns="91425" tIns="45700" rIns="91425" bIns="4570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rgbClr val="FF0000"/>
              </a:buClr>
              <a:buSzPts val="3600"/>
              <a:buFont typeface="Arial" panose="020B0604020202020204" pitchFamily="34" charset="0"/>
              <a:buNone/>
            </a:pPr>
            <a:r>
              <a:rPr lang="en-US" sz="4000" dirty="0"/>
              <a:t>We have no conflicts related to this presentation.</a:t>
            </a:r>
          </a:p>
          <a:p>
            <a:pPr marL="0" indent="0" algn="ctr">
              <a:spcBef>
                <a:spcPts val="0"/>
              </a:spcBef>
              <a:buClr>
                <a:srgbClr val="FF0000"/>
              </a:buClr>
              <a:buSzPts val="3600"/>
              <a:buFont typeface="Arial" panose="020B0604020202020204" pitchFamily="34" charset="0"/>
              <a:buNone/>
            </a:pPr>
            <a:endParaRPr lang="en-US" sz="3200" dirty="0"/>
          </a:p>
          <a:p>
            <a:pPr indent="0" algn="ctr">
              <a:buClr>
                <a:schemeClr val="dk1"/>
              </a:buClr>
              <a:buSzPts val="3600"/>
              <a:buFont typeface="Arial" panose="020B0604020202020204" pitchFamily="34" charset="0"/>
              <a:buNone/>
            </a:pPr>
            <a:r>
              <a:rPr lang="en-US" sz="4000" dirty="0"/>
              <a:t>The views and opinions of Michigan Region 6 Leadership are not necessarily those of others.</a:t>
            </a:r>
          </a:p>
        </p:txBody>
      </p:sp>
    </p:spTree>
    <p:extLst>
      <p:ext uri="{BB962C8B-B14F-4D97-AF65-F5344CB8AC3E}">
        <p14:creationId xmlns:p14="http://schemas.microsoft.com/office/powerpoint/2010/main" val="15409809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person taking a picture of a group of people in a room&#10;&#10;Description automatically generated with medium confidence">
            <a:extLst>
              <a:ext uri="{FF2B5EF4-FFF2-40B4-BE49-F238E27FC236}">
                <a16:creationId xmlns:a16="http://schemas.microsoft.com/office/drawing/2014/main" id="{424C9327-59F5-9D25-B616-33C22E32E70A}"/>
              </a:ext>
            </a:extLst>
          </p:cNvPr>
          <p:cNvPicPr>
            <a:picLocks noChangeAspect="1"/>
          </p:cNvPicPr>
          <p:nvPr/>
        </p:nvPicPr>
        <p:blipFill rotWithShape="1">
          <a:blip r:embed="rId3">
            <a:extLst>
              <a:ext uri="{28A0092B-C50C-407E-A947-70E740481C1C}">
                <a14:useLocalDpi xmlns:a14="http://schemas.microsoft.com/office/drawing/2010/main" val="0"/>
              </a:ext>
            </a:extLst>
          </a:blip>
          <a:srcRect l="4409" r="21568" b="-2"/>
          <a:stretch/>
        </p:blipFill>
        <p:spPr>
          <a:xfrm>
            <a:off x="321731" y="557189"/>
            <a:ext cx="5668684" cy="5743618"/>
          </a:xfrm>
          <a:prstGeom prst="rect">
            <a:avLst/>
          </a:prstGeom>
        </p:spPr>
      </p:pic>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rotWithShape="1">
          <a:blip r:embed="rId4">
            <a:extLst>
              <a:ext uri="{28A0092B-C50C-407E-A947-70E740481C1C}">
                <a14:useLocalDpi xmlns:a14="http://schemas.microsoft.com/office/drawing/2010/main" val="0"/>
              </a:ext>
            </a:extLst>
          </a:blip>
          <a:srcRect l="31714" r="12461" b="-1"/>
          <a:stretch/>
        </p:blipFill>
        <p:spPr>
          <a:xfrm>
            <a:off x="6195375" y="557189"/>
            <a:ext cx="5674893" cy="5743618"/>
          </a:xfrm>
          <a:prstGeom prst="rect">
            <a:avLst/>
          </a:prstGeom>
        </p:spPr>
      </p:pic>
      <p:sp>
        <p:nvSpPr>
          <p:cNvPr id="7" name="TextBox 6">
            <a:extLst>
              <a:ext uri="{FF2B5EF4-FFF2-40B4-BE49-F238E27FC236}">
                <a16:creationId xmlns:a16="http://schemas.microsoft.com/office/drawing/2014/main" id="{F98957FB-98C0-0E8C-F092-85B41DDC5DBA}"/>
              </a:ext>
            </a:extLst>
          </p:cNvPr>
          <p:cNvSpPr txBox="1"/>
          <p:nvPr/>
        </p:nvSpPr>
        <p:spPr>
          <a:xfrm>
            <a:off x="6456785" y="1110343"/>
            <a:ext cx="3918856" cy="584775"/>
          </a:xfrm>
          <a:prstGeom prst="rect">
            <a:avLst/>
          </a:prstGeom>
          <a:noFill/>
        </p:spPr>
        <p:txBody>
          <a:bodyPr wrap="square" rtlCol="0">
            <a:spAutoFit/>
          </a:bodyPr>
          <a:lstStyle/>
          <a:p>
            <a:r>
              <a:rPr lang="en-US" sz="3200" b="1" u="sng" dirty="0"/>
              <a:t>Public Information</a:t>
            </a:r>
          </a:p>
        </p:txBody>
      </p:sp>
      <p:sp>
        <p:nvSpPr>
          <p:cNvPr id="8" name="TextBox 7">
            <a:extLst>
              <a:ext uri="{FF2B5EF4-FFF2-40B4-BE49-F238E27FC236}">
                <a16:creationId xmlns:a16="http://schemas.microsoft.com/office/drawing/2014/main" id="{1A189948-EC40-F382-02B6-C01964734FA4}"/>
              </a:ext>
            </a:extLst>
          </p:cNvPr>
          <p:cNvSpPr txBox="1"/>
          <p:nvPr/>
        </p:nvSpPr>
        <p:spPr>
          <a:xfrm>
            <a:off x="6466114" y="2090057"/>
            <a:ext cx="5019870" cy="1908215"/>
          </a:xfrm>
          <a:prstGeom prst="rect">
            <a:avLst/>
          </a:prstGeom>
          <a:noFill/>
        </p:spPr>
        <p:txBody>
          <a:bodyPr wrap="square" rtlCol="0">
            <a:spAutoFit/>
          </a:bodyPr>
          <a:lstStyle/>
          <a:p>
            <a:r>
              <a:rPr lang="en-US" sz="2000" dirty="0"/>
              <a:t>CHECC houses the MDHHS Public Information Officer.</a:t>
            </a:r>
          </a:p>
          <a:p>
            <a:endParaRPr lang="en-US" sz="2000" dirty="0"/>
          </a:p>
          <a:p>
            <a:r>
              <a:rPr lang="en-US" sz="2000" dirty="0"/>
              <a:t>Information is pushed through the chain of command for full situational awareness.</a:t>
            </a:r>
          </a:p>
          <a:p>
            <a:endParaRPr lang="en-US" dirty="0"/>
          </a:p>
        </p:txBody>
      </p:sp>
    </p:spTree>
    <p:extLst>
      <p:ext uri="{BB962C8B-B14F-4D97-AF65-F5344CB8AC3E}">
        <p14:creationId xmlns:p14="http://schemas.microsoft.com/office/powerpoint/2010/main" val="32520440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25782"/>
            <a:ext cx="12252960" cy="6909564"/>
          </a:xfrm>
          <a:prstGeom prst="rect">
            <a:avLst/>
          </a:prstGeom>
        </p:spPr>
      </p:pic>
      <p:sp>
        <p:nvSpPr>
          <p:cNvPr id="6" name="TextBox 5">
            <a:extLst>
              <a:ext uri="{FF2B5EF4-FFF2-40B4-BE49-F238E27FC236}">
                <a16:creationId xmlns:a16="http://schemas.microsoft.com/office/drawing/2014/main" id="{DA205987-D000-B7B9-F0BF-5E2DF8115417}"/>
              </a:ext>
            </a:extLst>
          </p:cNvPr>
          <p:cNvSpPr txBox="1"/>
          <p:nvPr/>
        </p:nvSpPr>
        <p:spPr>
          <a:xfrm>
            <a:off x="160503" y="583196"/>
            <a:ext cx="6036589" cy="646331"/>
          </a:xfrm>
          <a:prstGeom prst="rect">
            <a:avLst/>
          </a:prstGeom>
          <a:noFill/>
        </p:spPr>
        <p:txBody>
          <a:bodyPr wrap="square" rtlCol="0">
            <a:spAutoFit/>
          </a:bodyPr>
          <a:lstStyle/>
          <a:p>
            <a:r>
              <a:rPr lang="en-US" sz="3600" b="1" u="sng" dirty="0"/>
              <a:t>Public Information</a:t>
            </a:r>
          </a:p>
        </p:txBody>
      </p:sp>
      <p:pic>
        <p:nvPicPr>
          <p:cNvPr id="7" name="Picture 6">
            <a:extLst>
              <a:ext uri="{FF2B5EF4-FFF2-40B4-BE49-F238E27FC236}">
                <a16:creationId xmlns:a16="http://schemas.microsoft.com/office/drawing/2014/main" id="{40E97732-8C66-0882-82C4-313E48B4CA99}"/>
              </a:ext>
            </a:extLst>
          </p:cNvPr>
          <p:cNvPicPr>
            <a:picLocks noChangeAspect="1"/>
          </p:cNvPicPr>
          <p:nvPr/>
        </p:nvPicPr>
        <p:blipFill>
          <a:blip r:embed="rId3"/>
          <a:stretch>
            <a:fillRect/>
          </a:stretch>
        </p:blipFill>
        <p:spPr>
          <a:xfrm>
            <a:off x="896329" y="1608936"/>
            <a:ext cx="3935438" cy="4936881"/>
          </a:xfrm>
          <a:prstGeom prst="rect">
            <a:avLst/>
          </a:prstGeom>
        </p:spPr>
      </p:pic>
      <p:pic>
        <p:nvPicPr>
          <p:cNvPr id="8" name="Picture 7">
            <a:extLst>
              <a:ext uri="{FF2B5EF4-FFF2-40B4-BE49-F238E27FC236}">
                <a16:creationId xmlns:a16="http://schemas.microsoft.com/office/drawing/2014/main" id="{A86B8805-3F0D-6C5B-2D71-E3F9A25CC2E6}"/>
              </a:ext>
            </a:extLst>
          </p:cNvPr>
          <p:cNvPicPr>
            <a:picLocks noChangeAspect="1"/>
          </p:cNvPicPr>
          <p:nvPr/>
        </p:nvPicPr>
        <p:blipFill>
          <a:blip r:embed="rId4"/>
          <a:stretch>
            <a:fillRect/>
          </a:stretch>
        </p:blipFill>
        <p:spPr>
          <a:xfrm>
            <a:off x="4551491" y="3000297"/>
            <a:ext cx="6723093" cy="1915696"/>
          </a:xfrm>
          <a:prstGeom prst="rect">
            <a:avLst/>
          </a:prstGeom>
        </p:spPr>
      </p:pic>
      <p:pic>
        <p:nvPicPr>
          <p:cNvPr id="9" name="Picture 8">
            <a:extLst>
              <a:ext uri="{FF2B5EF4-FFF2-40B4-BE49-F238E27FC236}">
                <a16:creationId xmlns:a16="http://schemas.microsoft.com/office/drawing/2014/main" id="{EB3E9686-4E7A-F40B-C162-FDEF5F85BFA2}"/>
              </a:ext>
            </a:extLst>
          </p:cNvPr>
          <p:cNvPicPr>
            <a:picLocks noChangeAspect="1"/>
          </p:cNvPicPr>
          <p:nvPr/>
        </p:nvPicPr>
        <p:blipFill>
          <a:blip r:embed="rId5"/>
          <a:stretch>
            <a:fillRect/>
          </a:stretch>
        </p:blipFill>
        <p:spPr>
          <a:xfrm>
            <a:off x="4277158" y="755876"/>
            <a:ext cx="4765880" cy="1830196"/>
          </a:xfrm>
          <a:prstGeom prst="rect">
            <a:avLst/>
          </a:prstGeom>
        </p:spPr>
      </p:pic>
      <p:pic>
        <p:nvPicPr>
          <p:cNvPr id="10" name="Picture 9">
            <a:extLst>
              <a:ext uri="{FF2B5EF4-FFF2-40B4-BE49-F238E27FC236}">
                <a16:creationId xmlns:a16="http://schemas.microsoft.com/office/drawing/2014/main" id="{260D58E7-97BC-5C09-6CE2-6290BA9DF83B}"/>
              </a:ext>
            </a:extLst>
          </p:cNvPr>
          <p:cNvPicPr>
            <a:picLocks noChangeAspect="1"/>
          </p:cNvPicPr>
          <p:nvPr/>
        </p:nvPicPr>
        <p:blipFill>
          <a:blip r:embed="rId6"/>
          <a:stretch>
            <a:fillRect/>
          </a:stretch>
        </p:blipFill>
        <p:spPr>
          <a:xfrm>
            <a:off x="7952479" y="4633552"/>
            <a:ext cx="4206782" cy="2180430"/>
          </a:xfrm>
          <a:prstGeom prst="rect">
            <a:avLst/>
          </a:prstGeom>
        </p:spPr>
      </p:pic>
    </p:spTree>
    <p:extLst>
      <p:ext uri="{BB962C8B-B14F-4D97-AF65-F5344CB8AC3E}">
        <p14:creationId xmlns:p14="http://schemas.microsoft.com/office/powerpoint/2010/main" val="10079337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1" y="-25782"/>
            <a:ext cx="12252960" cy="6909564"/>
          </a:xfrm>
          <a:prstGeom prst="rect">
            <a:avLst/>
          </a:prstGeom>
        </p:spPr>
      </p:pic>
      <p:sp>
        <p:nvSpPr>
          <p:cNvPr id="2" name="TextBox 1">
            <a:extLst>
              <a:ext uri="{FF2B5EF4-FFF2-40B4-BE49-F238E27FC236}">
                <a16:creationId xmlns:a16="http://schemas.microsoft.com/office/drawing/2014/main" id="{6C8F1D02-4583-CB97-975C-87352ACED0EB}"/>
              </a:ext>
            </a:extLst>
          </p:cNvPr>
          <p:cNvSpPr txBox="1"/>
          <p:nvPr/>
        </p:nvSpPr>
        <p:spPr>
          <a:xfrm>
            <a:off x="268447" y="1784500"/>
            <a:ext cx="7692705" cy="769441"/>
          </a:xfrm>
          <a:prstGeom prst="rect">
            <a:avLst/>
          </a:prstGeom>
          <a:noFill/>
        </p:spPr>
        <p:txBody>
          <a:bodyPr wrap="square" rtlCol="0">
            <a:spAutoFit/>
          </a:bodyPr>
          <a:lstStyle/>
          <a:p>
            <a:r>
              <a:rPr lang="en-US" sz="4400" b="1" u="sng" dirty="0"/>
              <a:t>Alternate Care Sites</a:t>
            </a:r>
          </a:p>
        </p:txBody>
      </p:sp>
      <p:pic>
        <p:nvPicPr>
          <p:cNvPr id="7" name="Picture 6" descr="A picture containing floor, indoor, lined, line&#10;&#10;Description automatically generated">
            <a:extLst>
              <a:ext uri="{FF2B5EF4-FFF2-40B4-BE49-F238E27FC236}">
                <a16:creationId xmlns:a16="http://schemas.microsoft.com/office/drawing/2014/main" id="{989DD689-D9FD-8866-EC38-C3FEDB89DB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4554" y="318405"/>
            <a:ext cx="4931127" cy="3701633"/>
          </a:xfrm>
          <a:prstGeom prst="rect">
            <a:avLst/>
          </a:prstGeom>
        </p:spPr>
      </p:pic>
      <p:pic>
        <p:nvPicPr>
          <p:cNvPr id="11" name="Picture 10" descr="A warehouse with stacks of boxes&#10;&#10;Description automatically generated with low confidence">
            <a:extLst>
              <a:ext uri="{FF2B5EF4-FFF2-40B4-BE49-F238E27FC236}">
                <a16:creationId xmlns:a16="http://schemas.microsoft.com/office/drawing/2014/main" id="{79D98999-D9B5-402B-6A34-7F48787332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432" y="4105468"/>
            <a:ext cx="9771698" cy="2687217"/>
          </a:xfrm>
          <a:prstGeom prst="rect">
            <a:avLst/>
          </a:prstGeom>
        </p:spPr>
      </p:pic>
    </p:spTree>
    <p:extLst>
      <p:ext uri="{BB962C8B-B14F-4D97-AF65-F5344CB8AC3E}">
        <p14:creationId xmlns:p14="http://schemas.microsoft.com/office/powerpoint/2010/main" val="28464376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74429F-34C1-989D-AAD7-300B776F1FCC}"/>
              </a:ext>
            </a:extLst>
          </p:cNvPr>
          <p:cNvSpPr txBox="1"/>
          <p:nvPr/>
        </p:nvSpPr>
        <p:spPr>
          <a:xfrm>
            <a:off x="3848668" y="2245810"/>
            <a:ext cx="7505132" cy="135575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b="1" u="sng" kern="1200" dirty="0">
                <a:solidFill>
                  <a:schemeClr val="tx1"/>
                </a:solidFill>
                <a:latin typeface="+mj-lt"/>
                <a:ea typeface="+mj-ea"/>
                <a:cs typeface="+mj-cs"/>
              </a:rPr>
              <a:t>Alternate Care Site</a:t>
            </a:r>
          </a:p>
        </p:txBody>
      </p:sp>
      <p:pic>
        <p:nvPicPr>
          <p:cNvPr id="4" name="Picture 3" descr="Graphical user interface, application&#10;&#10;Description automatically generated">
            <a:extLst>
              <a:ext uri="{FF2B5EF4-FFF2-40B4-BE49-F238E27FC236}">
                <a16:creationId xmlns:a16="http://schemas.microsoft.com/office/drawing/2014/main" id="{BBF7663A-76DA-59E5-D8D6-4DF07F0BCE92}"/>
              </a:ext>
            </a:extLst>
          </p:cNvPr>
          <p:cNvPicPr>
            <a:picLocks noChangeAspect="1"/>
          </p:cNvPicPr>
          <p:nvPr/>
        </p:nvPicPr>
        <p:blipFill rotWithShape="1">
          <a:blip r:embed="rId2">
            <a:extLst>
              <a:ext uri="{28A0092B-C50C-407E-A947-70E740481C1C}">
                <a14:useLocalDpi xmlns:a14="http://schemas.microsoft.com/office/drawing/2010/main" val="0"/>
              </a:ext>
            </a:extLst>
          </a:blip>
          <a:srcRect r="1" b="55861"/>
          <a:stretch/>
        </p:blipFill>
        <p:spPr>
          <a:xfrm>
            <a:off x="3649318" y="44207"/>
            <a:ext cx="8542682" cy="2130473"/>
          </a:xfrm>
          <a:custGeom>
            <a:avLst/>
            <a:gdLst/>
            <a:ahLst/>
            <a:cxnLst/>
            <a:rect l="l" t="t" r="r" b="b"/>
            <a:pathLst>
              <a:path w="8542682" h="2130473">
                <a:moveTo>
                  <a:pt x="986689" y="0"/>
                </a:moveTo>
                <a:lnTo>
                  <a:pt x="8542682" y="0"/>
                </a:lnTo>
                <a:lnTo>
                  <a:pt x="8542682" y="2130473"/>
                </a:lnTo>
                <a:lnTo>
                  <a:pt x="0" y="2130473"/>
                </a:lnTo>
                <a:close/>
              </a:path>
            </a:pathLst>
          </a:custGeom>
        </p:spPr>
      </p:pic>
      <p:pic>
        <p:nvPicPr>
          <p:cNvPr id="11" name="Picture 10" descr="A picture containing rack, dining table&#10;&#10;Description automatically generated">
            <a:extLst>
              <a:ext uri="{FF2B5EF4-FFF2-40B4-BE49-F238E27FC236}">
                <a16:creationId xmlns:a16="http://schemas.microsoft.com/office/drawing/2014/main" id="{55638E9D-C980-662D-6A17-E9D8C61584D9}"/>
              </a:ext>
            </a:extLst>
          </p:cNvPr>
          <p:cNvPicPr>
            <a:picLocks noChangeAspect="1"/>
          </p:cNvPicPr>
          <p:nvPr/>
        </p:nvPicPr>
        <p:blipFill rotWithShape="1">
          <a:blip r:embed="rId3">
            <a:extLst>
              <a:ext uri="{28A0092B-C50C-407E-A947-70E740481C1C}">
                <a14:useLocalDpi xmlns:a14="http://schemas.microsoft.com/office/drawing/2010/main" val="0"/>
              </a:ext>
            </a:extLst>
          </a:blip>
          <a:srcRect t="7302" r="2" b="7306"/>
          <a:stretch/>
        </p:blipFill>
        <p:spPr>
          <a:xfrm>
            <a:off x="20" y="-6955"/>
            <a:ext cx="4475120" cy="2130473"/>
          </a:xfrm>
          <a:custGeom>
            <a:avLst/>
            <a:gdLst/>
            <a:ahLst/>
            <a:cxnLst/>
            <a:rect l="l" t="t" r="r" b="b"/>
            <a:pathLst>
              <a:path w="4475140" h="2130473">
                <a:moveTo>
                  <a:pt x="0" y="0"/>
                </a:moveTo>
                <a:lnTo>
                  <a:pt x="1074821" y="0"/>
                </a:lnTo>
                <a:lnTo>
                  <a:pt x="1074821" y="239"/>
                </a:lnTo>
                <a:lnTo>
                  <a:pt x="4475140" y="239"/>
                </a:lnTo>
                <a:lnTo>
                  <a:pt x="3488563" y="2130473"/>
                </a:lnTo>
                <a:lnTo>
                  <a:pt x="0" y="2130473"/>
                </a:lnTo>
                <a:close/>
              </a:path>
            </a:pathLst>
          </a:custGeom>
        </p:spPr>
      </p:pic>
      <p:pic>
        <p:nvPicPr>
          <p:cNvPr id="9" name="Picture 8" descr="A picture containing text, person, standing&#10;&#10;Description automatically generated">
            <a:extLst>
              <a:ext uri="{FF2B5EF4-FFF2-40B4-BE49-F238E27FC236}">
                <a16:creationId xmlns:a16="http://schemas.microsoft.com/office/drawing/2014/main" id="{DCE8F0F1-C4BC-048A-FA47-1241D6413CB4}"/>
              </a:ext>
            </a:extLst>
          </p:cNvPr>
          <p:cNvPicPr>
            <a:picLocks noChangeAspect="1"/>
          </p:cNvPicPr>
          <p:nvPr/>
        </p:nvPicPr>
        <p:blipFill rotWithShape="1">
          <a:blip r:embed="rId4">
            <a:extLst>
              <a:ext uri="{28A0092B-C50C-407E-A947-70E740481C1C}">
                <a14:useLocalDpi xmlns:a14="http://schemas.microsoft.com/office/drawing/2010/main" val="0"/>
              </a:ext>
            </a:extLst>
          </a:blip>
          <a:srcRect l="13453" r="3" b="3"/>
          <a:stretch/>
        </p:blipFill>
        <p:spPr>
          <a:xfrm>
            <a:off x="20" y="2279768"/>
            <a:ext cx="3484262" cy="2244420"/>
          </a:xfrm>
          <a:prstGeom prst="rect">
            <a:avLst/>
          </a:prstGeom>
        </p:spPr>
      </p:pic>
      <p:pic>
        <p:nvPicPr>
          <p:cNvPr id="15" name="Picture 14" descr="A group of people standing outside&#10;&#10;Description automatically generated with low confidence">
            <a:extLst>
              <a:ext uri="{FF2B5EF4-FFF2-40B4-BE49-F238E27FC236}">
                <a16:creationId xmlns:a16="http://schemas.microsoft.com/office/drawing/2014/main" id="{68CBC1CC-6BA7-A5DD-3D09-8620579123C4}"/>
              </a:ext>
            </a:extLst>
          </p:cNvPr>
          <p:cNvPicPr>
            <a:picLocks noChangeAspect="1"/>
          </p:cNvPicPr>
          <p:nvPr/>
        </p:nvPicPr>
        <p:blipFill rotWithShape="1">
          <a:blip r:embed="rId5">
            <a:extLst>
              <a:ext uri="{28A0092B-C50C-407E-A947-70E740481C1C}">
                <a14:useLocalDpi xmlns:a14="http://schemas.microsoft.com/office/drawing/2010/main" val="0"/>
              </a:ext>
            </a:extLst>
          </a:blip>
          <a:srcRect t="4373" r="1" b="8070"/>
          <a:stretch/>
        </p:blipFill>
        <p:spPr>
          <a:xfrm>
            <a:off x="7716860" y="4683320"/>
            <a:ext cx="4475140" cy="2174680"/>
          </a:xfrm>
          <a:custGeom>
            <a:avLst/>
            <a:gdLst/>
            <a:ahLst/>
            <a:cxnLst/>
            <a:rect l="l" t="t" r="r" b="b"/>
            <a:pathLst>
              <a:path w="4475140" h="2174680">
                <a:moveTo>
                  <a:pt x="1006941" y="0"/>
                </a:moveTo>
                <a:lnTo>
                  <a:pt x="4475140" y="0"/>
                </a:lnTo>
                <a:lnTo>
                  <a:pt x="4475140" y="2174680"/>
                </a:lnTo>
                <a:lnTo>
                  <a:pt x="3400319" y="2174680"/>
                </a:lnTo>
                <a:lnTo>
                  <a:pt x="3400319" y="2174202"/>
                </a:lnTo>
                <a:lnTo>
                  <a:pt x="0" y="2174202"/>
                </a:lnTo>
                <a:close/>
              </a:path>
            </a:pathLst>
          </a:custGeom>
        </p:spPr>
      </p:pic>
      <p:pic>
        <p:nvPicPr>
          <p:cNvPr id="5" name="Picture 4" descr="A picture containing person, outdoor, doing&#10;&#10;Description automatically generated">
            <a:extLst>
              <a:ext uri="{FF2B5EF4-FFF2-40B4-BE49-F238E27FC236}">
                <a16:creationId xmlns:a16="http://schemas.microsoft.com/office/drawing/2014/main" id="{35AF3F03-8574-981B-31F5-652711403420}"/>
              </a:ext>
            </a:extLst>
          </p:cNvPr>
          <p:cNvPicPr>
            <a:picLocks noChangeAspect="1"/>
          </p:cNvPicPr>
          <p:nvPr/>
        </p:nvPicPr>
        <p:blipFill rotWithShape="1">
          <a:blip r:embed="rId6">
            <a:extLst>
              <a:ext uri="{28A0092B-C50C-407E-A947-70E740481C1C}">
                <a14:useLocalDpi xmlns:a14="http://schemas.microsoft.com/office/drawing/2010/main" val="0"/>
              </a:ext>
            </a:extLst>
          </a:blip>
          <a:srcRect t="22495" r="-2" b="33520"/>
          <a:stretch/>
        </p:blipFill>
        <p:spPr>
          <a:xfrm>
            <a:off x="20" y="4682839"/>
            <a:ext cx="8563356" cy="2175160"/>
          </a:xfrm>
          <a:custGeom>
            <a:avLst/>
            <a:gdLst/>
            <a:ahLst/>
            <a:cxnLst/>
            <a:rect l="l" t="t" r="r" b="b"/>
            <a:pathLst>
              <a:path w="8563376" h="2175160">
                <a:moveTo>
                  <a:pt x="0" y="0"/>
                </a:moveTo>
                <a:lnTo>
                  <a:pt x="8563376" y="0"/>
                </a:lnTo>
                <a:lnTo>
                  <a:pt x="7555992" y="2175160"/>
                </a:lnTo>
                <a:lnTo>
                  <a:pt x="0" y="2175160"/>
                </a:lnTo>
                <a:close/>
              </a:path>
            </a:pathLst>
          </a:custGeom>
        </p:spPr>
      </p:pic>
    </p:spTree>
    <p:extLst>
      <p:ext uri="{BB962C8B-B14F-4D97-AF65-F5344CB8AC3E}">
        <p14:creationId xmlns:p14="http://schemas.microsoft.com/office/powerpoint/2010/main" val="20542498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466AA31-9545-7CFF-7C24-16EB233901FD}"/>
              </a:ext>
            </a:extLst>
          </p:cNvPr>
          <p:cNvPicPr>
            <a:picLocks noChangeAspect="1"/>
          </p:cNvPicPr>
          <p:nvPr/>
        </p:nvPicPr>
        <p:blipFill rotWithShape="1">
          <a:blip r:embed="rId2"/>
          <a:srcRect l="7508" r="4405" b="1"/>
          <a:stretch/>
        </p:blipFill>
        <p:spPr>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5" name="Picture 4" descr="A picture containing grass, building, stadium&#10;&#10;Description automatically generated">
            <a:extLst>
              <a:ext uri="{FF2B5EF4-FFF2-40B4-BE49-F238E27FC236}">
                <a16:creationId xmlns:a16="http://schemas.microsoft.com/office/drawing/2014/main" id="{E1F90604-46A1-1E35-38DC-CBBEC17CF4B0}"/>
              </a:ext>
            </a:extLst>
          </p:cNvPr>
          <p:cNvPicPr>
            <a:picLocks noChangeAspect="1"/>
          </p:cNvPicPr>
          <p:nvPr/>
        </p:nvPicPr>
        <p:blipFill rotWithShape="1">
          <a:blip r:embed="rId3">
            <a:extLst>
              <a:ext uri="{28A0092B-C50C-407E-A947-70E740481C1C}">
                <a14:useLocalDpi xmlns:a14="http://schemas.microsoft.com/office/drawing/2010/main" val="0"/>
              </a:ext>
            </a:extLst>
          </a:blip>
          <a:srcRect t="40532" r="-3" b="-3"/>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rotWithShape="1">
          <a:blip r:embed="rId4">
            <a:extLst>
              <a:ext uri="{28A0092B-C50C-407E-A947-70E740481C1C}">
                <a14:useLocalDpi xmlns:a14="http://schemas.microsoft.com/office/drawing/2010/main" val="0"/>
              </a:ext>
            </a:extLst>
          </a:blip>
          <a:srcRect b="34372"/>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11" name="Picture 10">
            <a:extLst>
              <a:ext uri="{FF2B5EF4-FFF2-40B4-BE49-F238E27FC236}">
                <a16:creationId xmlns:a16="http://schemas.microsoft.com/office/drawing/2014/main" id="{4EC0176F-556C-B092-A9CA-7AC046514AE3}"/>
              </a:ext>
            </a:extLst>
          </p:cNvPr>
          <p:cNvPicPr>
            <a:picLocks noChangeAspect="1"/>
          </p:cNvPicPr>
          <p:nvPr/>
        </p:nvPicPr>
        <p:blipFill rotWithShape="1">
          <a:blip r:embed="rId5"/>
          <a:srcRect t="9827" r="1" b="1"/>
          <a:stretch/>
        </p:blipFill>
        <p:spPr>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
        <p:nvSpPr>
          <p:cNvPr id="14" name="TextBox 13">
            <a:extLst>
              <a:ext uri="{FF2B5EF4-FFF2-40B4-BE49-F238E27FC236}">
                <a16:creationId xmlns:a16="http://schemas.microsoft.com/office/drawing/2014/main" id="{57DA906C-4FD4-8074-79C6-1412F4DE9F7B}"/>
              </a:ext>
            </a:extLst>
          </p:cNvPr>
          <p:cNvSpPr txBox="1"/>
          <p:nvPr/>
        </p:nvSpPr>
        <p:spPr>
          <a:xfrm>
            <a:off x="5622233" y="4172618"/>
            <a:ext cx="6094259" cy="646331"/>
          </a:xfrm>
          <a:prstGeom prst="rect">
            <a:avLst/>
          </a:prstGeom>
          <a:noFill/>
        </p:spPr>
        <p:txBody>
          <a:bodyPr wrap="square" rtlCol="0">
            <a:spAutoFit/>
          </a:bodyPr>
          <a:lstStyle/>
          <a:p>
            <a:r>
              <a:rPr lang="en-US" sz="3600" dirty="0"/>
              <a:t>Ford Field Vaccine Clinic</a:t>
            </a:r>
          </a:p>
        </p:txBody>
      </p:sp>
      <p:sp>
        <p:nvSpPr>
          <p:cNvPr id="15" name="TextBox 14">
            <a:extLst>
              <a:ext uri="{FF2B5EF4-FFF2-40B4-BE49-F238E27FC236}">
                <a16:creationId xmlns:a16="http://schemas.microsoft.com/office/drawing/2014/main" id="{2C6D7602-6E88-C8CB-572B-83A1D03E2BDC}"/>
              </a:ext>
            </a:extLst>
          </p:cNvPr>
          <p:cNvSpPr txBox="1"/>
          <p:nvPr/>
        </p:nvSpPr>
        <p:spPr>
          <a:xfrm>
            <a:off x="4864359" y="5915608"/>
            <a:ext cx="2463282" cy="461665"/>
          </a:xfrm>
          <a:prstGeom prst="rect">
            <a:avLst/>
          </a:prstGeom>
          <a:noFill/>
        </p:spPr>
        <p:txBody>
          <a:bodyPr wrap="square" rtlCol="0">
            <a:spAutoFit/>
          </a:bodyPr>
          <a:lstStyle/>
          <a:p>
            <a:r>
              <a:rPr lang="en-US" sz="2400" b="1" dirty="0"/>
              <a:t>Region 2 South</a:t>
            </a:r>
          </a:p>
        </p:txBody>
      </p:sp>
      <p:pic>
        <p:nvPicPr>
          <p:cNvPr id="16" name="Google Shape;128;p8">
            <a:extLst>
              <a:ext uri="{FF2B5EF4-FFF2-40B4-BE49-F238E27FC236}">
                <a16:creationId xmlns:a16="http://schemas.microsoft.com/office/drawing/2014/main" id="{55A1E5BB-078A-5E6F-F105-7639A1099D3A}"/>
              </a:ext>
            </a:extLst>
          </p:cNvPr>
          <p:cNvPicPr preferRelativeResize="0"/>
          <p:nvPr/>
        </p:nvPicPr>
        <p:blipFill rotWithShape="1">
          <a:blip r:embed="rId6">
            <a:alphaModFix/>
          </a:blip>
          <a:srcRect/>
          <a:stretch/>
        </p:blipFill>
        <p:spPr>
          <a:xfrm>
            <a:off x="8009989" y="4818949"/>
            <a:ext cx="1986953" cy="1926543"/>
          </a:xfrm>
          <a:prstGeom prst="rect">
            <a:avLst/>
          </a:prstGeom>
          <a:noFill/>
          <a:ln>
            <a:noFill/>
          </a:ln>
        </p:spPr>
      </p:pic>
      <p:cxnSp>
        <p:nvCxnSpPr>
          <p:cNvPr id="19" name="Straight Arrow Connector 18">
            <a:extLst>
              <a:ext uri="{FF2B5EF4-FFF2-40B4-BE49-F238E27FC236}">
                <a16:creationId xmlns:a16="http://schemas.microsoft.com/office/drawing/2014/main" id="{3DF31880-D9CB-7888-7225-5C3AD579CAD4}"/>
              </a:ext>
            </a:extLst>
          </p:cNvPr>
          <p:cNvCxnSpPr>
            <a:cxnSpLocks/>
          </p:cNvCxnSpPr>
          <p:nvPr/>
        </p:nvCxnSpPr>
        <p:spPr>
          <a:xfrm flipH="1">
            <a:off x="9882231" y="6598541"/>
            <a:ext cx="9815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08284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Google Shape;199;gce36a09afe_0_0">
            <a:extLst>
              <a:ext uri="{FF2B5EF4-FFF2-40B4-BE49-F238E27FC236}">
                <a16:creationId xmlns:a16="http://schemas.microsoft.com/office/drawing/2014/main" id="{CD07B866-AB4E-D4A7-B79B-E148FA852149}"/>
              </a:ext>
            </a:extLst>
          </p:cNvPr>
          <p:cNvSpPr txBox="1">
            <a:spLocks/>
          </p:cNvSpPr>
          <p:nvPr/>
        </p:nvSpPr>
        <p:spPr>
          <a:xfrm>
            <a:off x="774574" y="3520000"/>
            <a:ext cx="5046196" cy="1795803"/>
          </a:xfrm>
          <a:prstGeom prst="rect">
            <a:avLst/>
          </a:prstGeom>
        </p:spPr>
        <p:txBody>
          <a:bodyPr spcFirstLastPara="1"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800" kern="1200">
                <a:solidFill>
                  <a:schemeClr val="tx1"/>
                </a:solidFill>
                <a:latin typeface="+mj-lt"/>
                <a:ea typeface="+mj-ea"/>
                <a:cs typeface="+mj-cs"/>
              </a:rPr>
              <a:t>PPE</a:t>
            </a:r>
          </a:p>
        </p:txBody>
      </p:sp>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rotWithShape="1">
          <a:blip r:embed="rId2">
            <a:extLst>
              <a:ext uri="{28A0092B-C50C-407E-A947-70E740481C1C}">
                <a14:useLocalDpi xmlns:a14="http://schemas.microsoft.com/office/drawing/2010/main" val="0"/>
              </a:ext>
            </a:extLst>
          </a:blip>
          <a:srcRect l="10373" r="5" b="5"/>
          <a:stretch/>
        </p:blipFill>
        <p:spPr>
          <a:xfrm>
            <a:off x="5" y="881953"/>
            <a:ext cx="3664827" cy="2310286"/>
          </a:xfrm>
          <a:prstGeom prst="rect">
            <a:avLst/>
          </a:prstGeom>
        </p:spPr>
      </p:pic>
      <p:sp>
        <p:nvSpPr>
          <p:cNvPr id="17" name="Freeform: Shape 16">
            <a:extLst>
              <a:ext uri="{FF2B5EF4-FFF2-40B4-BE49-F238E27FC236}">
                <a16:creationId xmlns:a16="http://schemas.microsoft.com/office/drawing/2014/main" id="{7BC0F8B1-F985-469B-8332-13DBC7665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791963" y="451044"/>
            <a:ext cx="2308583" cy="2741196"/>
          </a:xfrm>
          <a:custGeom>
            <a:avLst/>
            <a:gdLst>
              <a:gd name="connsiteX0" fmla="*/ 2308583 w 2308583"/>
              <a:gd name="connsiteY0" fmla="*/ 2741196 h 2741196"/>
              <a:gd name="connsiteX1" fmla="*/ 462 w 2308583"/>
              <a:gd name="connsiteY1" fmla="*/ 2741196 h 2741196"/>
              <a:gd name="connsiteX2" fmla="*/ 0 w 2308583"/>
              <a:gd name="connsiteY2" fmla="*/ 2469337 h 2741196"/>
              <a:gd name="connsiteX3" fmla="*/ 2022607 w 2308583"/>
              <a:gd name="connsiteY3" fmla="*/ 2470269 h 2741196"/>
              <a:gd name="connsiteX4" fmla="*/ 2022607 w 2308583"/>
              <a:gd name="connsiteY4" fmla="*/ 0 h 2741196"/>
              <a:gd name="connsiteX5" fmla="*/ 2308583 w 2308583"/>
              <a:gd name="connsiteY5" fmla="*/ 0 h 27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741196">
                <a:moveTo>
                  <a:pt x="2308583" y="2741196"/>
                </a:moveTo>
                <a:lnTo>
                  <a:pt x="462" y="2741196"/>
                </a:lnTo>
                <a:cubicBezTo>
                  <a:pt x="-462" y="2647366"/>
                  <a:pt x="923" y="2563167"/>
                  <a:pt x="0" y="2469337"/>
                </a:cubicBezTo>
                <a:lnTo>
                  <a:pt x="2022607" y="2470269"/>
                </a:lnTo>
                <a:lnTo>
                  <a:pt x="2022607" y="0"/>
                </a:lnTo>
                <a:lnTo>
                  <a:pt x="2308583" y="0"/>
                </a:lnTo>
                <a:close/>
              </a:path>
            </a:pathLst>
          </a:custGeom>
          <a:solidFill>
            <a:schemeClr val="tx1">
              <a:lumMod val="95000"/>
              <a:lumOff val="5000"/>
              <a:alpha val="75000"/>
            </a:schemeClr>
          </a:solidFill>
          <a:ln w="0">
            <a:noFill/>
            <a:prstDash val="solid"/>
            <a:round/>
            <a:headEnd/>
            <a:tailEnd/>
          </a:ln>
        </p:spPr>
      </p:sp>
      <p:pic>
        <p:nvPicPr>
          <p:cNvPr id="12" name="Picture 11" descr="A group of people in a warehouse&#10;&#10;Description automatically generated with low confidence">
            <a:extLst>
              <a:ext uri="{FF2B5EF4-FFF2-40B4-BE49-F238E27FC236}">
                <a16:creationId xmlns:a16="http://schemas.microsoft.com/office/drawing/2014/main" id="{CBA9E991-D442-87B2-985B-AB428404DE5E}"/>
              </a:ext>
            </a:extLst>
          </p:cNvPr>
          <p:cNvPicPr>
            <a:picLocks noChangeAspect="1"/>
          </p:cNvPicPr>
          <p:nvPr/>
        </p:nvPicPr>
        <p:blipFill rotWithShape="1">
          <a:blip r:embed="rId3">
            <a:extLst>
              <a:ext uri="{28A0092B-C50C-407E-A947-70E740481C1C}">
                <a14:useLocalDpi xmlns:a14="http://schemas.microsoft.com/office/drawing/2010/main" val="0"/>
              </a:ext>
            </a:extLst>
          </a:blip>
          <a:srcRect l="20781" r="9723" b="-3"/>
          <a:stretch/>
        </p:blipFill>
        <p:spPr>
          <a:xfrm>
            <a:off x="4257921" y="-1"/>
            <a:ext cx="4051910" cy="3192239"/>
          </a:xfrm>
          <a:prstGeom prst="rect">
            <a:avLst/>
          </a:prstGeom>
        </p:spPr>
      </p:pic>
      <p:pic>
        <p:nvPicPr>
          <p:cNvPr id="8" name="Picture 7" descr="A room full of boxes&#10;&#10;Description automatically generated with medium confidence">
            <a:extLst>
              <a:ext uri="{FF2B5EF4-FFF2-40B4-BE49-F238E27FC236}">
                <a16:creationId xmlns:a16="http://schemas.microsoft.com/office/drawing/2014/main" id="{E29BE4CB-684A-05B9-292B-A80763863E1D}"/>
              </a:ext>
            </a:extLst>
          </p:cNvPr>
          <p:cNvPicPr>
            <a:picLocks noChangeAspect="1"/>
          </p:cNvPicPr>
          <p:nvPr/>
        </p:nvPicPr>
        <p:blipFill rotWithShape="1">
          <a:blip r:embed="rId4">
            <a:extLst>
              <a:ext uri="{28A0092B-C50C-407E-A947-70E740481C1C}">
                <a14:useLocalDpi xmlns:a14="http://schemas.microsoft.com/office/drawing/2010/main" val="0"/>
              </a:ext>
            </a:extLst>
          </a:blip>
          <a:srcRect l="5896" r="10069" b="-2"/>
          <a:stretch/>
        </p:blipFill>
        <p:spPr>
          <a:xfrm>
            <a:off x="8479972" y="863600"/>
            <a:ext cx="2830286" cy="1894535"/>
          </a:xfrm>
          <a:prstGeom prst="rect">
            <a:avLst/>
          </a:prstGeom>
        </p:spPr>
      </p:pic>
      <p:sp>
        <p:nvSpPr>
          <p:cNvPr id="19" name="Freeform: Shape 18">
            <a:extLst>
              <a:ext uri="{FF2B5EF4-FFF2-40B4-BE49-F238E27FC236}">
                <a16:creationId xmlns:a16="http://schemas.microsoft.com/office/drawing/2014/main" id="{89D15953-1642-4DD6-AD9E-01AA19247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9466977" y="434000"/>
            <a:ext cx="2308583" cy="1114404"/>
          </a:xfrm>
          <a:custGeom>
            <a:avLst/>
            <a:gdLst>
              <a:gd name="connsiteX0" fmla="*/ 462 w 2308583"/>
              <a:gd name="connsiteY0" fmla="*/ 1114404 h 1114404"/>
              <a:gd name="connsiteX1" fmla="*/ 2308583 w 2308583"/>
              <a:gd name="connsiteY1" fmla="*/ 1114404 h 1114404"/>
              <a:gd name="connsiteX2" fmla="*/ 2308583 w 2308583"/>
              <a:gd name="connsiteY2" fmla="*/ 0 h 1114404"/>
              <a:gd name="connsiteX3" fmla="*/ 2022607 w 2308583"/>
              <a:gd name="connsiteY3" fmla="*/ 0 h 1114404"/>
              <a:gd name="connsiteX4" fmla="*/ 2022607 w 2308583"/>
              <a:gd name="connsiteY4" fmla="*/ 843477 h 1114404"/>
              <a:gd name="connsiteX5" fmla="*/ 0 w 2308583"/>
              <a:gd name="connsiteY5" fmla="*/ 842545 h 1114404"/>
              <a:gd name="connsiteX6" fmla="*/ 462 w 2308583"/>
              <a:gd name="connsiteY6" fmla="*/ 1114404 h 111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8583" h="1114404">
                <a:moveTo>
                  <a:pt x="462" y="1114404"/>
                </a:moveTo>
                <a:lnTo>
                  <a:pt x="2308583" y="1114404"/>
                </a:lnTo>
                <a:lnTo>
                  <a:pt x="2308583" y="0"/>
                </a:lnTo>
                <a:lnTo>
                  <a:pt x="2022607" y="0"/>
                </a:lnTo>
                <a:lnTo>
                  <a:pt x="2022607" y="843477"/>
                </a:lnTo>
                <a:lnTo>
                  <a:pt x="0" y="842545"/>
                </a:lnTo>
                <a:cubicBezTo>
                  <a:pt x="923" y="936375"/>
                  <a:pt x="-462" y="1020574"/>
                  <a:pt x="462" y="1114404"/>
                </a:cubicBezTo>
                <a:close/>
              </a:path>
            </a:pathLst>
          </a:custGeom>
          <a:solidFill>
            <a:schemeClr val="tx1">
              <a:lumMod val="95000"/>
              <a:lumOff val="5000"/>
              <a:alpha val="75000"/>
            </a:schemeClr>
          </a:solidFill>
          <a:ln w="0">
            <a:noFill/>
            <a:prstDash val="solid"/>
            <a:round/>
            <a:headEnd/>
            <a:tailEnd/>
          </a:ln>
        </p:spPr>
      </p:sp>
      <p:cxnSp>
        <p:nvCxnSpPr>
          <p:cNvPr id="21" name="Straight Connector 20">
            <a:extLst>
              <a:ext uri="{FF2B5EF4-FFF2-40B4-BE49-F238E27FC236}">
                <a16:creationId xmlns:a16="http://schemas.microsoft.com/office/drawing/2014/main" id="{1918D9D3-1370-4FF6-9DFC-9F87F90395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4400" y="5377218"/>
            <a:ext cx="4387755"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large room full of boxes&#10;&#10;Description automatically generated with low confidence">
            <a:extLst>
              <a:ext uri="{FF2B5EF4-FFF2-40B4-BE49-F238E27FC236}">
                <a16:creationId xmlns:a16="http://schemas.microsoft.com/office/drawing/2014/main" id="{8EE80C38-F927-ECA1-FBB0-E212B407B9EF}"/>
              </a:ext>
            </a:extLst>
          </p:cNvPr>
          <p:cNvPicPr>
            <a:picLocks noChangeAspect="1"/>
          </p:cNvPicPr>
          <p:nvPr/>
        </p:nvPicPr>
        <p:blipFill rotWithShape="1">
          <a:blip r:embed="rId5">
            <a:extLst>
              <a:ext uri="{28A0092B-C50C-407E-A947-70E740481C1C}">
                <a14:useLocalDpi xmlns:a14="http://schemas.microsoft.com/office/drawing/2010/main" val="0"/>
              </a:ext>
            </a:extLst>
          </a:blip>
          <a:srcRect l="29022" r="23402" b="4"/>
          <a:stretch/>
        </p:blipFill>
        <p:spPr>
          <a:xfrm>
            <a:off x="6243851" y="3338001"/>
            <a:ext cx="2065980" cy="2507628"/>
          </a:xfrm>
          <a:prstGeom prst="rect">
            <a:avLst/>
          </a:prstGeom>
        </p:spPr>
      </p:pic>
      <p:pic>
        <p:nvPicPr>
          <p:cNvPr id="10" name="Picture 9" descr="A room full of boxes&#10;&#10;Description automatically generated with medium confidence">
            <a:extLst>
              <a:ext uri="{FF2B5EF4-FFF2-40B4-BE49-F238E27FC236}">
                <a16:creationId xmlns:a16="http://schemas.microsoft.com/office/drawing/2014/main" id="{7C57F31B-6CA0-CF7F-B7DE-1BA399238544}"/>
              </a:ext>
            </a:extLst>
          </p:cNvPr>
          <p:cNvPicPr>
            <a:picLocks noChangeAspect="1"/>
          </p:cNvPicPr>
          <p:nvPr/>
        </p:nvPicPr>
        <p:blipFill rotWithShape="1">
          <a:blip r:embed="rId6">
            <a:extLst>
              <a:ext uri="{28A0092B-C50C-407E-A947-70E740481C1C}">
                <a14:useLocalDpi xmlns:a14="http://schemas.microsoft.com/office/drawing/2010/main" val="0"/>
              </a:ext>
            </a:extLst>
          </a:blip>
          <a:srcRect l="17094" r="20096" b="2"/>
          <a:stretch/>
        </p:blipFill>
        <p:spPr>
          <a:xfrm>
            <a:off x="8937688" y="2919002"/>
            <a:ext cx="3254312" cy="2940275"/>
          </a:xfrm>
          <a:prstGeom prst="rect">
            <a:avLst/>
          </a:prstGeom>
        </p:spPr>
      </p:pic>
      <p:sp>
        <p:nvSpPr>
          <p:cNvPr id="23" name="Freeform 6">
            <a:extLst>
              <a:ext uri="{FF2B5EF4-FFF2-40B4-BE49-F238E27FC236}">
                <a16:creationId xmlns:a16="http://schemas.microsoft.com/office/drawing/2014/main" id="{FBF3780C-749F-4B50-9E1D-F2B1F6DBB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76833" y="2919002"/>
            <a:ext cx="2525072" cy="3398994"/>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1">
              <a:lumMod val="95000"/>
              <a:lumOff val="5000"/>
              <a:alpha val="75000"/>
            </a:schemeClr>
          </a:solidFill>
          <a:ln w="0">
            <a:noFill/>
            <a:prstDash val="solid"/>
            <a:round/>
            <a:headEnd/>
            <a:tailEnd/>
          </a:ln>
        </p:spPr>
      </p:sp>
    </p:spTree>
    <p:extLst>
      <p:ext uri="{BB962C8B-B14F-4D97-AF65-F5344CB8AC3E}">
        <p14:creationId xmlns:p14="http://schemas.microsoft.com/office/powerpoint/2010/main" val="7281537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large room full of boxes&#10;&#10;Description automatically generated with low confidence">
            <a:extLst>
              <a:ext uri="{FF2B5EF4-FFF2-40B4-BE49-F238E27FC236}">
                <a16:creationId xmlns:a16="http://schemas.microsoft.com/office/drawing/2014/main" id="{E6993B6D-4E7E-F937-A396-DCD19F9CA072}"/>
              </a:ext>
            </a:extLst>
          </p:cNvPr>
          <p:cNvPicPr>
            <a:picLocks noChangeAspect="1"/>
          </p:cNvPicPr>
          <p:nvPr/>
        </p:nvPicPr>
        <p:blipFill rotWithShape="1">
          <a:blip r:embed="rId2">
            <a:extLst>
              <a:ext uri="{28A0092B-C50C-407E-A947-70E740481C1C}">
                <a14:useLocalDpi xmlns:a14="http://schemas.microsoft.com/office/drawing/2010/main" val="0"/>
              </a:ext>
            </a:extLst>
          </a:blip>
          <a:srcRect b="2598"/>
          <a:stretch/>
        </p:blipFill>
        <p:spPr>
          <a:xfrm>
            <a:off x="20" y="10"/>
            <a:ext cx="6095980" cy="3428990"/>
          </a:xfrm>
          <a:prstGeom prst="rect">
            <a:avLst/>
          </a:prstGeom>
        </p:spPr>
      </p:pic>
      <p:pic>
        <p:nvPicPr>
          <p:cNvPr id="5" name="Picture 4" descr="A room full of boxes&#10;&#10;Description automatically generated with medium confidence">
            <a:extLst>
              <a:ext uri="{FF2B5EF4-FFF2-40B4-BE49-F238E27FC236}">
                <a16:creationId xmlns:a16="http://schemas.microsoft.com/office/drawing/2014/main" id="{6B8C4F14-F7FE-4E32-5DE3-A92E377A4C90}"/>
              </a:ext>
            </a:extLst>
          </p:cNvPr>
          <p:cNvPicPr>
            <a:picLocks noChangeAspect="1"/>
          </p:cNvPicPr>
          <p:nvPr/>
        </p:nvPicPr>
        <p:blipFill rotWithShape="1">
          <a:blip r:embed="rId3">
            <a:extLst>
              <a:ext uri="{28A0092B-C50C-407E-A947-70E740481C1C}">
                <a14:useLocalDpi xmlns:a14="http://schemas.microsoft.com/office/drawing/2010/main" val="0"/>
              </a:ext>
            </a:extLst>
          </a:blip>
          <a:srcRect b="881"/>
          <a:stretch/>
        </p:blipFill>
        <p:spPr>
          <a:xfrm>
            <a:off x="6096000" y="10"/>
            <a:ext cx="6096000" cy="3428990"/>
          </a:xfrm>
          <a:prstGeom prst="rect">
            <a:avLst/>
          </a:prstGeom>
        </p:spPr>
      </p:pic>
      <p:pic>
        <p:nvPicPr>
          <p:cNvPr id="7" name="Picture 6" descr="A group of people in a warehouse&#10;&#10;Description automatically generated with low confidence">
            <a:extLst>
              <a:ext uri="{FF2B5EF4-FFF2-40B4-BE49-F238E27FC236}">
                <a16:creationId xmlns:a16="http://schemas.microsoft.com/office/drawing/2014/main" id="{9FE25BF0-BF3C-D61B-B410-613E67C3799A}"/>
              </a:ext>
            </a:extLst>
          </p:cNvPr>
          <p:cNvPicPr>
            <a:picLocks noChangeAspect="1"/>
          </p:cNvPicPr>
          <p:nvPr/>
        </p:nvPicPr>
        <p:blipFill rotWithShape="1">
          <a:blip r:embed="rId4">
            <a:extLst>
              <a:ext uri="{28A0092B-C50C-407E-A947-70E740481C1C}">
                <a14:useLocalDpi xmlns:a14="http://schemas.microsoft.com/office/drawing/2010/main" val="0"/>
              </a:ext>
            </a:extLst>
          </a:blip>
          <a:srcRect l="2667" r="3" b="3"/>
          <a:stretch/>
        </p:blipFill>
        <p:spPr>
          <a:xfrm>
            <a:off x="20" y="3429000"/>
            <a:ext cx="6095980" cy="3429000"/>
          </a:xfrm>
          <a:prstGeom prst="rect">
            <a:avLst/>
          </a:prstGeom>
        </p:spPr>
      </p:pic>
      <p:pic>
        <p:nvPicPr>
          <p:cNvPr id="3" name="Picture 2" descr="A room full of boxes&#10;&#10;Description automatically generated with medium confidence">
            <a:extLst>
              <a:ext uri="{FF2B5EF4-FFF2-40B4-BE49-F238E27FC236}">
                <a16:creationId xmlns:a16="http://schemas.microsoft.com/office/drawing/2014/main" id="{2FB290AB-7D53-5809-567B-9AC6095E7002}"/>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9" name="Rectangle 18">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7C41CBA-CE4C-BF28-DAF0-FCDDB6A36469}"/>
              </a:ext>
            </a:extLst>
          </p:cNvPr>
          <p:cNvSpPr txBox="1"/>
          <p:nvPr/>
        </p:nvSpPr>
        <p:spPr>
          <a:xfrm>
            <a:off x="4286858" y="2761554"/>
            <a:ext cx="3618284" cy="1345720"/>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6600" b="1" u="sng" kern="1200" dirty="0">
                <a:solidFill>
                  <a:srgbClr val="080808"/>
                </a:solidFill>
                <a:latin typeface="+mj-lt"/>
                <a:ea typeface="+mj-ea"/>
                <a:cs typeface="+mj-cs"/>
              </a:rPr>
              <a:t>PPE</a:t>
            </a:r>
          </a:p>
        </p:txBody>
      </p:sp>
      <p:sp>
        <p:nvSpPr>
          <p:cNvPr id="21" name="Frame 20">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638939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98" y="-180765"/>
            <a:ext cx="12252960" cy="6909564"/>
          </a:xfrm>
          <a:prstGeom prst="rect">
            <a:avLst/>
          </a:prstGeom>
        </p:spPr>
      </p:pic>
      <p:sp>
        <p:nvSpPr>
          <p:cNvPr id="5" name="Title 1">
            <a:extLst>
              <a:ext uri="{FF2B5EF4-FFF2-40B4-BE49-F238E27FC236}">
                <a16:creationId xmlns:a16="http://schemas.microsoft.com/office/drawing/2014/main" id="{76C8C3E1-CDD5-F5DA-9D12-B02B4858FBF8}"/>
              </a:ext>
            </a:extLst>
          </p:cNvPr>
          <p:cNvSpPr txBox="1">
            <a:spLocks/>
          </p:cNvSpPr>
          <p:nvPr/>
        </p:nvSpPr>
        <p:spPr>
          <a:xfrm>
            <a:off x="95339" y="281465"/>
            <a:ext cx="884895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u="sng" dirty="0"/>
              <a:t>Midland Dam Failure</a:t>
            </a:r>
          </a:p>
        </p:txBody>
      </p:sp>
      <p:pic>
        <p:nvPicPr>
          <p:cNvPr id="7" name="Picture 6">
            <a:extLst>
              <a:ext uri="{FF2B5EF4-FFF2-40B4-BE49-F238E27FC236}">
                <a16:creationId xmlns:a16="http://schemas.microsoft.com/office/drawing/2014/main" id="{D3E2380E-E8C7-EE54-E5C1-2DC49F64DC4F}"/>
              </a:ext>
            </a:extLst>
          </p:cNvPr>
          <p:cNvPicPr>
            <a:picLocks noChangeAspect="1"/>
          </p:cNvPicPr>
          <p:nvPr/>
        </p:nvPicPr>
        <p:blipFill>
          <a:blip r:embed="rId3"/>
          <a:stretch>
            <a:fillRect/>
          </a:stretch>
        </p:blipFill>
        <p:spPr>
          <a:xfrm>
            <a:off x="5101610" y="309536"/>
            <a:ext cx="6771890" cy="3811764"/>
          </a:xfrm>
          <a:prstGeom prst="rect">
            <a:avLst/>
          </a:prstGeom>
        </p:spPr>
      </p:pic>
      <p:sp>
        <p:nvSpPr>
          <p:cNvPr id="6" name="Text Placeholder 2">
            <a:extLst>
              <a:ext uri="{FF2B5EF4-FFF2-40B4-BE49-F238E27FC236}">
                <a16:creationId xmlns:a16="http://schemas.microsoft.com/office/drawing/2014/main" id="{F269147C-EB0E-7E1D-77A3-F8BF49176CBF}"/>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buFont typeface="Arial" panose="020B0604020202020204" pitchFamily="34" charset="0"/>
              <a:buNone/>
            </a:pPr>
            <a:endParaRPr lang="en-US" dirty="0"/>
          </a:p>
        </p:txBody>
      </p:sp>
      <p:sp>
        <p:nvSpPr>
          <p:cNvPr id="8" name="TextBox 7">
            <a:extLst>
              <a:ext uri="{FF2B5EF4-FFF2-40B4-BE49-F238E27FC236}">
                <a16:creationId xmlns:a16="http://schemas.microsoft.com/office/drawing/2014/main" id="{F4A3F56B-0C08-53B8-4AF3-E6A81A7B2B52}"/>
              </a:ext>
            </a:extLst>
          </p:cNvPr>
          <p:cNvSpPr txBox="1"/>
          <p:nvPr/>
        </p:nvSpPr>
        <p:spPr>
          <a:xfrm>
            <a:off x="924560" y="1512548"/>
            <a:ext cx="4123214" cy="4401205"/>
          </a:xfrm>
          <a:prstGeom prst="rect">
            <a:avLst/>
          </a:prstGeom>
          <a:noFill/>
        </p:spPr>
        <p:txBody>
          <a:bodyPr wrap="square" rtlCol="0">
            <a:spAutoFit/>
          </a:bodyPr>
          <a:lstStyle/>
          <a:p>
            <a:r>
              <a:rPr lang="en-US" sz="2800" dirty="0"/>
              <a:t>May 19, 2020- </a:t>
            </a:r>
            <a:r>
              <a:rPr lang="en-US" sz="2800" dirty="0" err="1"/>
              <a:t>Edenville</a:t>
            </a:r>
            <a:r>
              <a:rPr lang="en-US" sz="2800" dirty="0"/>
              <a:t> Dam Failed threatening thousands of lives and property.</a:t>
            </a:r>
          </a:p>
          <a:p>
            <a:endParaRPr lang="en-US" sz="2800" dirty="0"/>
          </a:p>
          <a:p>
            <a:r>
              <a:rPr lang="en-US" sz="2800" dirty="0"/>
              <a:t>Facilities Effected:</a:t>
            </a:r>
          </a:p>
          <a:p>
            <a:endParaRPr lang="en-US" sz="2800" dirty="0"/>
          </a:p>
          <a:p>
            <a:r>
              <a:rPr lang="en-US" sz="2800" dirty="0"/>
              <a:t>1 Hospital</a:t>
            </a:r>
          </a:p>
          <a:p>
            <a:r>
              <a:rPr lang="en-US" sz="2800" dirty="0"/>
              <a:t>Multiple Nursing Facilities</a:t>
            </a:r>
          </a:p>
          <a:p>
            <a:r>
              <a:rPr lang="en-US" sz="2800" dirty="0"/>
              <a:t>Dow Chemical Plant</a:t>
            </a:r>
          </a:p>
        </p:txBody>
      </p:sp>
      <p:pic>
        <p:nvPicPr>
          <p:cNvPr id="2" name="Picture 1">
            <a:extLst>
              <a:ext uri="{FF2B5EF4-FFF2-40B4-BE49-F238E27FC236}">
                <a16:creationId xmlns:a16="http://schemas.microsoft.com/office/drawing/2014/main" id="{DC6E51F8-2B05-E812-7D93-F1FDA3E27E63}"/>
              </a:ext>
            </a:extLst>
          </p:cNvPr>
          <p:cNvPicPr>
            <a:picLocks noChangeAspect="1"/>
          </p:cNvPicPr>
          <p:nvPr/>
        </p:nvPicPr>
        <p:blipFill>
          <a:blip r:embed="rId4"/>
          <a:stretch>
            <a:fillRect/>
          </a:stretch>
        </p:blipFill>
        <p:spPr>
          <a:xfrm>
            <a:off x="6505084" y="3043712"/>
            <a:ext cx="5513847" cy="3685087"/>
          </a:xfrm>
          <a:prstGeom prst="rect">
            <a:avLst/>
          </a:prstGeom>
        </p:spPr>
      </p:pic>
    </p:spTree>
    <p:extLst>
      <p:ext uri="{BB962C8B-B14F-4D97-AF65-F5344CB8AC3E}">
        <p14:creationId xmlns:p14="http://schemas.microsoft.com/office/powerpoint/2010/main" val="7477484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b="472"/>
          <a:stretch/>
        </p:blipFill>
        <p:spPr>
          <a:xfrm>
            <a:off x="-4" y="-3"/>
            <a:ext cx="12192000" cy="6855958"/>
          </a:xfrm>
          <a:prstGeom prst="rect">
            <a:avLst/>
          </a:prstGeom>
        </p:spPr>
      </p:pic>
      <p:sp>
        <p:nvSpPr>
          <p:cNvPr id="3" name="TextBox 2">
            <a:extLst>
              <a:ext uri="{FF2B5EF4-FFF2-40B4-BE49-F238E27FC236}">
                <a16:creationId xmlns:a16="http://schemas.microsoft.com/office/drawing/2014/main" id="{2E7753FC-DF78-DA90-3668-54C945FADCEA}"/>
              </a:ext>
            </a:extLst>
          </p:cNvPr>
          <p:cNvSpPr txBox="1"/>
          <p:nvPr/>
        </p:nvSpPr>
        <p:spPr>
          <a:xfrm>
            <a:off x="1803662" y="5118754"/>
            <a:ext cx="8584676" cy="1044301"/>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4800" b="1" kern="1200">
                <a:solidFill>
                  <a:schemeClr val="tx1"/>
                </a:solidFill>
                <a:latin typeface="+mj-lt"/>
                <a:ea typeface="+mj-ea"/>
                <a:cs typeface="+mj-cs"/>
              </a:rPr>
              <a:t>Weather</a:t>
            </a:r>
          </a:p>
        </p:txBody>
      </p:sp>
      <p:sp>
        <p:nvSpPr>
          <p:cNvPr id="2062" name="Oval 2061">
            <a:extLst>
              <a:ext uri="{FF2B5EF4-FFF2-40B4-BE49-F238E27FC236}">
                <a16:creationId xmlns:a16="http://schemas.microsoft.com/office/drawing/2014/main" id="{0C45045A-6083-4B3E-956A-675823375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744"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Winter's wallop: Michigan snowfall totals | wzzm13.com">
            <a:extLst>
              <a:ext uri="{FF2B5EF4-FFF2-40B4-BE49-F238E27FC236}">
                <a16:creationId xmlns:a16="http://schemas.microsoft.com/office/drawing/2014/main" id="{3975F54D-B887-9132-1A20-D00528F846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3750"/>
          <a:stretch/>
        </p:blipFill>
        <p:spPr bwMode="auto">
          <a:xfrm>
            <a:off x="895336"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a:noFill/>
          <a:extLst>
            <a:ext uri="{909E8E84-426E-40DD-AFC4-6F175D3DCCD1}">
              <a14:hiddenFill xmlns:a14="http://schemas.microsoft.com/office/drawing/2010/main">
                <a:solidFill>
                  <a:srgbClr val="FFFFFF"/>
                </a:solidFill>
              </a14:hiddenFill>
            </a:ext>
          </a:extLst>
        </p:spPr>
      </p:pic>
      <p:sp>
        <p:nvSpPr>
          <p:cNvPr id="2064" name="Oval 2063">
            <a:extLst>
              <a:ext uri="{FF2B5EF4-FFF2-40B4-BE49-F238E27FC236}">
                <a16:creationId xmlns:a16="http://schemas.microsoft.com/office/drawing/2014/main" id="{42875DDC-0225-45F8-B745-78688F2D1A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5509"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A7D88AB-B790-4E3F-8530-9CFA65CD6A8A}"/>
              </a:ext>
            </a:extLst>
          </p:cNvPr>
          <p:cNvPicPr>
            <a:picLocks noChangeAspect="1"/>
          </p:cNvPicPr>
          <p:nvPr/>
        </p:nvPicPr>
        <p:blipFill rotWithShape="1">
          <a:blip r:embed="rId4"/>
          <a:srcRect l="26677" r="17073"/>
          <a:stretch/>
        </p:blipFill>
        <p:spPr>
          <a:xfrm>
            <a:off x="4610101"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2066" name="Oval 2065">
            <a:extLst>
              <a:ext uri="{FF2B5EF4-FFF2-40B4-BE49-F238E27FC236}">
                <a16:creationId xmlns:a16="http://schemas.microsoft.com/office/drawing/2014/main" id="{12617755-D451-4BAF-9B55-518297BFF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0273"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82CF1E64-EB4E-803D-47BF-C8CBE3A8E833}"/>
              </a:ext>
            </a:extLst>
          </p:cNvPr>
          <p:cNvPicPr>
            <a:picLocks noChangeAspect="1"/>
          </p:cNvPicPr>
          <p:nvPr/>
        </p:nvPicPr>
        <p:blipFill rotWithShape="1">
          <a:blip r:embed="rId5"/>
          <a:srcRect l="26147" r="36353"/>
          <a:stretch/>
        </p:blipFill>
        <p:spPr>
          <a:xfrm>
            <a:off x="8324865"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6" name="Text Placeholder 2">
            <a:extLst>
              <a:ext uri="{FF2B5EF4-FFF2-40B4-BE49-F238E27FC236}">
                <a16:creationId xmlns:a16="http://schemas.microsoft.com/office/drawing/2014/main" id="{F269147C-EB0E-7E1D-77A3-F8BF49176CBF}"/>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buFont typeface="Arial" panose="020B0604020202020204" pitchFamily="34" charset="0"/>
              <a:buNone/>
            </a:pPr>
            <a:endParaRPr lang="en-US" dirty="0"/>
          </a:p>
        </p:txBody>
      </p:sp>
    </p:spTree>
    <p:extLst>
      <p:ext uri="{BB962C8B-B14F-4D97-AF65-F5344CB8AC3E}">
        <p14:creationId xmlns:p14="http://schemas.microsoft.com/office/powerpoint/2010/main" val="21043823"/>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782"/>
            <a:ext cx="12252960" cy="6909564"/>
          </a:xfrm>
          <a:prstGeom prst="rect">
            <a:avLst/>
          </a:prstGeom>
        </p:spPr>
      </p:pic>
      <p:sp>
        <p:nvSpPr>
          <p:cNvPr id="2" name="TextBox 1">
            <a:extLst>
              <a:ext uri="{FF2B5EF4-FFF2-40B4-BE49-F238E27FC236}">
                <a16:creationId xmlns:a16="http://schemas.microsoft.com/office/drawing/2014/main" id="{A109F2DD-045F-6ACA-EE59-37618E0C7BCE}"/>
              </a:ext>
            </a:extLst>
          </p:cNvPr>
          <p:cNvSpPr txBox="1"/>
          <p:nvPr/>
        </p:nvSpPr>
        <p:spPr>
          <a:xfrm>
            <a:off x="756920" y="645160"/>
            <a:ext cx="9357360" cy="1323439"/>
          </a:xfrm>
          <a:prstGeom prst="rect">
            <a:avLst/>
          </a:prstGeom>
          <a:noFill/>
        </p:spPr>
        <p:txBody>
          <a:bodyPr wrap="square" rtlCol="0">
            <a:spAutoFit/>
          </a:bodyPr>
          <a:lstStyle/>
          <a:p>
            <a:r>
              <a:rPr lang="en-US" sz="4000" dirty="0"/>
              <a:t>Technology</a:t>
            </a:r>
          </a:p>
          <a:p>
            <a:r>
              <a:rPr lang="en-US" sz="4000" dirty="0"/>
              <a:t>It has all changed</a:t>
            </a:r>
          </a:p>
        </p:txBody>
      </p:sp>
      <p:pic>
        <p:nvPicPr>
          <p:cNvPr id="3" name="Picture 2">
            <a:extLst>
              <a:ext uri="{FF2B5EF4-FFF2-40B4-BE49-F238E27FC236}">
                <a16:creationId xmlns:a16="http://schemas.microsoft.com/office/drawing/2014/main" id="{91DE4918-8BD5-57AB-41D1-7889E7A9027A}"/>
              </a:ext>
            </a:extLst>
          </p:cNvPr>
          <p:cNvPicPr>
            <a:picLocks noChangeAspect="1"/>
          </p:cNvPicPr>
          <p:nvPr/>
        </p:nvPicPr>
        <p:blipFill>
          <a:blip r:embed="rId3"/>
          <a:stretch>
            <a:fillRect/>
          </a:stretch>
        </p:blipFill>
        <p:spPr>
          <a:xfrm>
            <a:off x="5648792" y="247338"/>
            <a:ext cx="4151651" cy="3113738"/>
          </a:xfrm>
          <a:prstGeom prst="rect">
            <a:avLst/>
          </a:prstGeom>
        </p:spPr>
      </p:pic>
      <p:pic>
        <p:nvPicPr>
          <p:cNvPr id="5" name="Picture 2" descr="1 rated for Polling, Q&amp;A and quizzing for Microsoft Teams l Vevox">
            <a:extLst>
              <a:ext uri="{FF2B5EF4-FFF2-40B4-BE49-F238E27FC236}">
                <a16:creationId xmlns:a16="http://schemas.microsoft.com/office/drawing/2014/main" id="{CF63CC2A-6099-8333-8825-CF6BAD9868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5536" y="2426802"/>
            <a:ext cx="4229814" cy="27271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mote Work is Here to Stay and Here's Why it Matters – The Bar Association  of San Francisco">
            <a:extLst>
              <a:ext uri="{FF2B5EF4-FFF2-40B4-BE49-F238E27FC236}">
                <a16:creationId xmlns:a16="http://schemas.microsoft.com/office/drawing/2014/main" id="{6898F616-6A1F-D40F-6476-71FA1A706C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6180" y="4984057"/>
            <a:ext cx="2829359" cy="15934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3EA2017-3C1B-D366-F35B-DE939495974A}"/>
              </a:ext>
            </a:extLst>
          </p:cNvPr>
          <p:cNvPicPr>
            <a:picLocks noChangeAspect="1"/>
          </p:cNvPicPr>
          <p:nvPr/>
        </p:nvPicPr>
        <p:blipFill>
          <a:blip r:embed="rId6"/>
          <a:stretch>
            <a:fillRect/>
          </a:stretch>
        </p:blipFill>
        <p:spPr>
          <a:xfrm>
            <a:off x="176551" y="2154152"/>
            <a:ext cx="5259049" cy="2655820"/>
          </a:xfrm>
          <a:prstGeom prst="rect">
            <a:avLst/>
          </a:prstGeom>
        </p:spPr>
      </p:pic>
    </p:spTree>
    <p:extLst>
      <p:ext uri="{BB962C8B-B14F-4D97-AF65-F5344CB8AC3E}">
        <p14:creationId xmlns:p14="http://schemas.microsoft.com/office/powerpoint/2010/main" val="3980285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25782"/>
            <a:ext cx="12252960" cy="6909564"/>
          </a:xfrm>
          <a:prstGeom prst="rect">
            <a:avLst/>
          </a:prstGeom>
        </p:spPr>
      </p:pic>
      <p:sp>
        <p:nvSpPr>
          <p:cNvPr id="2" name="Google Shape;113;p6">
            <a:extLst>
              <a:ext uri="{FF2B5EF4-FFF2-40B4-BE49-F238E27FC236}">
                <a16:creationId xmlns:a16="http://schemas.microsoft.com/office/drawing/2014/main" id="{BB782842-F6B0-9895-ED22-DABDF1F2FF65}"/>
              </a:ext>
            </a:extLst>
          </p:cNvPr>
          <p:cNvSpPr txBox="1">
            <a:spLocks/>
          </p:cNvSpPr>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Calibri"/>
              <a:buNone/>
            </a:pPr>
            <a:r>
              <a:rPr lang="en-US" b="1" u="sng" dirty="0"/>
              <a:t>Question?</a:t>
            </a:r>
          </a:p>
        </p:txBody>
      </p:sp>
      <p:sp>
        <p:nvSpPr>
          <p:cNvPr id="3" name="Google Shape;114;p6">
            <a:extLst>
              <a:ext uri="{FF2B5EF4-FFF2-40B4-BE49-F238E27FC236}">
                <a16:creationId xmlns:a16="http://schemas.microsoft.com/office/drawing/2014/main" id="{3F4C0296-04E2-B9F5-26BC-CE5D3F3CBCC3}"/>
              </a:ext>
            </a:extLst>
          </p:cNvPr>
          <p:cNvSpPr txBox="1">
            <a:spLocks/>
          </p:cNvSpPr>
          <p:nvPr/>
        </p:nvSpPr>
        <p:spPr>
          <a:xfrm>
            <a:off x="539197" y="2005875"/>
            <a:ext cx="9489142" cy="1618169"/>
          </a:xfrm>
          <a:prstGeom prst="rect">
            <a:avLst/>
          </a:prstGeom>
          <a:noFill/>
          <a:ln>
            <a:noFill/>
          </a:ln>
        </p:spPr>
        <p:txBody>
          <a:bodyPr spcFirstLastPara="1" wrap="square" lIns="91425" tIns="45700" rIns="91425" bIns="4570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rgbClr val="FF0000"/>
              </a:buClr>
              <a:buSzPts val="3600"/>
              <a:buFont typeface="Arial" panose="020B0604020202020204" pitchFamily="34" charset="0"/>
              <a:buNone/>
            </a:pPr>
            <a:r>
              <a:rPr lang="en-US" sz="4000" b="1" dirty="0"/>
              <a:t>What is the number 1 cause of failure during an event or incident?</a:t>
            </a:r>
          </a:p>
        </p:txBody>
      </p:sp>
      <p:sp>
        <p:nvSpPr>
          <p:cNvPr id="5" name="TextBox 4">
            <a:extLst>
              <a:ext uri="{FF2B5EF4-FFF2-40B4-BE49-F238E27FC236}">
                <a16:creationId xmlns:a16="http://schemas.microsoft.com/office/drawing/2014/main" id="{494E59E8-C176-2A65-5E56-3C0207D6DC74}"/>
              </a:ext>
            </a:extLst>
          </p:cNvPr>
          <p:cNvSpPr txBox="1"/>
          <p:nvPr/>
        </p:nvSpPr>
        <p:spPr>
          <a:xfrm>
            <a:off x="539197" y="4395831"/>
            <a:ext cx="10251347" cy="1107996"/>
          </a:xfrm>
          <a:prstGeom prst="rect">
            <a:avLst/>
          </a:prstGeom>
          <a:noFill/>
        </p:spPr>
        <p:txBody>
          <a:bodyPr wrap="square" rtlCol="0">
            <a:spAutoFit/>
          </a:bodyPr>
          <a:lstStyle/>
          <a:p>
            <a:pPr algn="ctr"/>
            <a:r>
              <a:rPr lang="en-US" sz="6600" dirty="0">
                <a:solidFill>
                  <a:srgbClr val="FF0000"/>
                </a:solidFill>
              </a:rPr>
              <a:t>Communication</a:t>
            </a:r>
          </a:p>
        </p:txBody>
      </p:sp>
    </p:spTree>
    <p:extLst>
      <p:ext uri="{BB962C8B-B14F-4D97-AF65-F5344CB8AC3E}">
        <p14:creationId xmlns:p14="http://schemas.microsoft.com/office/powerpoint/2010/main" val="37070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782"/>
            <a:ext cx="12252960" cy="6909564"/>
          </a:xfrm>
          <a:prstGeom prst="rect">
            <a:avLst/>
          </a:prstGeom>
        </p:spPr>
      </p:pic>
      <p:sp>
        <p:nvSpPr>
          <p:cNvPr id="2" name="TextBox 1">
            <a:extLst>
              <a:ext uri="{FF2B5EF4-FFF2-40B4-BE49-F238E27FC236}">
                <a16:creationId xmlns:a16="http://schemas.microsoft.com/office/drawing/2014/main" id="{A109F2DD-045F-6ACA-EE59-37618E0C7BCE}"/>
              </a:ext>
            </a:extLst>
          </p:cNvPr>
          <p:cNvSpPr txBox="1"/>
          <p:nvPr/>
        </p:nvSpPr>
        <p:spPr>
          <a:xfrm>
            <a:off x="756920" y="645160"/>
            <a:ext cx="9357360" cy="1323439"/>
          </a:xfrm>
          <a:prstGeom prst="rect">
            <a:avLst/>
          </a:prstGeom>
          <a:noFill/>
        </p:spPr>
        <p:txBody>
          <a:bodyPr wrap="square" rtlCol="0">
            <a:spAutoFit/>
          </a:bodyPr>
          <a:lstStyle/>
          <a:p>
            <a:r>
              <a:rPr lang="en-US" sz="4000"/>
              <a:t>How has technology changed the way we respond in Michigan Region 6?</a:t>
            </a:r>
            <a:endParaRPr lang="en-US" sz="4000" dirty="0"/>
          </a:p>
        </p:txBody>
      </p:sp>
      <p:pic>
        <p:nvPicPr>
          <p:cNvPr id="1028" name="Picture 4" descr="Juvare Expands Operations in European Market">
            <a:extLst>
              <a:ext uri="{FF2B5EF4-FFF2-40B4-BE49-F238E27FC236}">
                <a16:creationId xmlns:a16="http://schemas.microsoft.com/office/drawing/2014/main" id="{0C093779-5121-70D9-1DDA-74144B26B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090" y="3676650"/>
            <a:ext cx="5715000" cy="31813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ailPoint Identity Security for Teams - SailPoint">
            <a:extLst>
              <a:ext uri="{FF2B5EF4-FFF2-40B4-BE49-F238E27FC236}">
                <a16:creationId xmlns:a16="http://schemas.microsoft.com/office/drawing/2014/main" id="{8341BD61-3005-B982-A45D-F47B1C06E9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903" y="2714625"/>
            <a:ext cx="3571875"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mote Work is Here to Stay and Here's Why it Matters – The Bar Association  of San Francisco">
            <a:extLst>
              <a:ext uri="{FF2B5EF4-FFF2-40B4-BE49-F238E27FC236}">
                <a16:creationId xmlns:a16="http://schemas.microsoft.com/office/drawing/2014/main" id="{6898F616-6A1F-D40F-6476-71FA1A706C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1993" y="2702560"/>
            <a:ext cx="4842229" cy="2727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0115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2"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3"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4"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1"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Google Shape;205;p27">
            <a:extLst>
              <a:ext uri="{FF2B5EF4-FFF2-40B4-BE49-F238E27FC236}">
                <a16:creationId xmlns:a16="http://schemas.microsoft.com/office/drawing/2014/main" id="{6444E3E1-9E9F-EA88-924F-A473EBFED7C1}"/>
              </a:ext>
            </a:extLst>
          </p:cNvPr>
          <p:cNvSpPr txBox="1">
            <a:spLocks/>
          </p:cNvSpPr>
          <p:nvPr/>
        </p:nvSpPr>
        <p:spPr>
          <a:xfrm>
            <a:off x="888630" y="4563895"/>
            <a:ext cx="5109005" cy="1777829"/>
          </a:xfrm>
          <a:prstGeom prst="rect">
            <a:avLst/>
          </a:prstGeom>
        </p:spPr>
        <p:txBody>
          <a:bodyPr spcFirstLastPara="1"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600"/>
              </a:spcAft>
              <a:buClr>
                <a:schemeClr val="dk1"/>
              </a:buClr>
              <a:buSzPts val="4400"/>
            </a:pPr>
            <a:r>
              <a:rPr lang="en-US" sz="4000" kern="1200">
                <a:latin typeface="+mj-lt"/>
                <a:ea typeface="+mj-ea"/>
                <a:cs typeface="+mj-cs"/>
              </a:rPr>
              <a:t>Pros of Technology</a:t>
            </a:r>
          </a:p>
        </p:txBody>
      </p:sp>
      <p:pic>
        <p:nvPicPr>
          <p:cNvPr id="5" name="Google Shape;207;p27" descr="Image result for technology">
            <a:extLst>
              <a:ext uri="{FF2B5EF4-FFF2-40B4-BE49-F238E27FC236}">
                <a16:creationId xmlns:a16="http://schemas.microsoft.com/office/drawing/2014/main" id="{09E9A8EB-80B3-23D6-F056-E8BE9CDF2567}"/>
              </a:ext>
            </a:extLst>
          </p:cNvPr>
          <p:cNvPicPr preferRelativeResize="0"/>
          <p:nvPr/>
        </p:nvPicPr>
        <p:blipFill rotWithShape="1">
          <a:blip r:embed="rId2"/>
          <a:srcRect l="3996" r="1" b="1"/>
          <a:stretch/>
        </p:blipFill>
        <p:spPr>
          <a:xfrm>
            <a:off x="20" y="1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a:noFill/>
        </p:spPr>
      </p:pic>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rotWithShape="1">
          <a:blip r:embed="rId3">
            <a:extLst>
              <a:ext uri="{28A0092B-C50C-407E-A947-70E740481C1C}">
                <a14:useLocalDpi xmlns:a14="http://schemas.microsoft.com/office/drawing/2010/main" val="0"/>
              </a:ext>
            </a:extLst>
          </a:blip>
          <a:srcRect l="20101" r="851" b="2"/>
          <a:stretch/>
        </p:blipFill>
        <p:spPr>
          <a:xfrm>
            <a:off x="6176435" y="3703"/>
            <a:ext cx="6015565"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p:spPr>
      </p:pic>
      <p:sp>
        <p:nvSpPr>
          <p:cNvPr id="3" name="Google Shape;206;p27">
            <a:extLst>
              <a:ext uri="{FF2B5EF4-FFF2-40B4-BE49-F238E27FC236}">
                <a16:creationId xmlns:a16="http://schemas.microsoft.com/office/drawing/2014/main" id="{79533B1F-2979-F11E-F843-1C19B3DC76AB}"/>
              </a:ext>
            </a:extLst>
          </p:cNvPr>
          <p:cNvSpPr txBox="1">
            <a:spLocks/>
          </p:cNvSpPr>
          <p:nvPr/>
        </p:nvSpPr>
        <p:spPr>
          <a:xfrm>
            <a:off x="6287396" y="908019"/>
            <a:ext cx="4156924" cy="3123030"/>
          </a:xfrm>
          <a:prstGeom prst="rect">
            <a:avLst/>
          </a:prstGeom>
        </p:spPr>
        <p:txBody>
          <a:bodyPr spcFirstLastPara="1"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a:lnSpc>
                <a:spcPct val="100000"/>
              </a:lnSpc>
              <a:spcBef>
                <a:spcPts val="0"/>
              </a:spcBef>
              <a:buClr>
                <a:schemeClr val="dk1"/>
              </a:buClr>
              <a:buSzPts val="3200"/>
            </a:pPr>
            <a:r>
              <a:rPr lang="en-US" sz="2400" dirty="0">
                <a:solidFill>
                  <a:schemeClr val="bg1"/>
                </a:solidFill>
                <a:sym typeface="Calibri"/>
              </a:rPr>
              <a:t>Add additional people to meeting as needed</a:t>
            </a:r>
            <a:endParaRPr lang="en-US" sz="2400" dirty="0">
              <a:solidFill>
                <a:schemeClr val="bg1"/>
              </a:solidFill>
            </a:endParaRPr>
          </a:p>
          <a:p>
            <a:pPr marL="342900">
              <a:lnSpc>
                <a:spcPct val="110000"/>
              </a:lnSpc>
              <a:spcBef>
                <a:spcPts val="0"/>
              </a:spcBef>
              <a:buClr>
                <a:schemeClr val="dk1"/>
              </a:buClr>
              <a:buSzPts val="3200"/>
            </a:pPr>
            <a:r>
              <a:rPr lang="en-US" sz="2400" dirty="0">
                <a:solidFill>
                  <a:schemeClr val="bg1"/>
                </a:solidFill>
                <a:sym typeface="Calibri"/>
              </a:rPr>
              <a:t>No travel </a:t>
            </a:r>
            <a:r>
              <a:rPr lang="en-US" sz="2400" dirty="0">
                <a:solidFill>
                  <a:schemeClr val="bg1"/>
                </a:solidFill>
              </a:rPr>
              <a:t>costs or time needed</a:t>
            </a:r>
            <a:r>
              <a:rPr lang="en-US" sz="2400" dirty="0">
                <a:solidFill>
                  <a:schemeClr val="bg1"/>
                </a:solidFill>
                <a:sym typeface="Calibri"/>
              </a:rPr>
              <a:t> </a:t>
            </a:r>
            <a:endParaRPr lang="en-US" sz="2400" dirty="0">
              <a:solidFill>
                <a:schemeClr val="bg1"/>
              </a:solidFill>
            </a:endParaRPr>
          </a:p>
          <a:p>
            <a:pPr marL="342900">
              <a:lnSpc>
                <a:spcPct val="170000"/>
              </a:lnSpc>
              <a:spcBef>
                <a:spcPts val="0"/>
              </a:spcBef>
              <a:buClr>
                <a:schemeClr val="dk1"/>
              </a:buClr>
              <a:buSzPts val="3200"/>
            </a:pPr>
            <a:r>
              <a:rPr lang="en-US" sz="2400" dirty="0">
                <a:solidFill>
                  <a:schemeClr val="bg1"/>
                </a:solidFill>
                <a:sym typeface="Calibri"/>
              </a:rPr>
              <a:t>Easier to reach large crowds</a:t>
            </a:r>
            <a:endParaRPr lang="en-US" sz="2400" dirty="0">
              <a:solidFill>
                <a:schemeClr val="bg1"/>
              </a:solidFill>
            </a:endParaRPr>
          </a:p>
          <a:p>
            <a:pPr marL="342900">
              <a:lnSpc>
                <a:spcPct val="170000"/>
              </a:lnSpc>
              <a:spcBef>
                <a:spcPts val="0"/>
              </a:spcBef>
              <a:buClr>
                <a:schemeClr val="dk1"/>
              </a:buClr>
              <a:buSzPts val="3200"/>
            </a:pPr>
            <a:r>
              <a:rPr lang="en-US" sz="2400" dirty="0">
                <a:solidFill>
                  <a:schemeClr val="bg1"/>
                </a:solidFill>
                <a:sym typeface="Calibri"/>
              </a:rPr>
              <a:t>Easier to Multitask</a:t>
            </a:r>
            <a:endParaRPr lang="en-US" sz="2400" dirty="0">
              <a:solidFill>
                <a:schemeClr val="bg1"/>
              </a:solidFill>
            </a:endParaRPr>
          </a:p>
          <a:p>
            <a:pPr marL="342900">
              <a:spcBef>
                <a:spcPts val="0"/>
              </a:spcBef>
              <a:buClr>
                <a:schemeClr val="dk1"/>
              </a:buClr>
              <a:buSzPts val="1800"/>
            </a:pPr>
            <a:endParaRPr lang="en-US" sz="1600" dirty="0">
              <a:solidFill>
                <a:schemeClr val="bg1"/>
              </a:solidFill>
              <a:sym typeface="Calibri"/>
            </a:endParaRPr>
          </a:p>
        </p:txBody>
      </p:sp>
    </p:spTree>
    <p:extLst>
      <p:ext uri="{BB962C8B-B14F-4D97-AF65-F5344CB8AC3E}">
        <p14:creationId xmlns:p14="http://schemas.microsoft.com/office/powerpoint/2010/main" val="2903879583"/>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25782"/>
            <a:ext cx="12252960" cy="6909564"/>
          </a:xfrm>
          <a:prstGeom prst="rect">
            <a:avLst/>
          </a:prstGeom>
        </p:spPr>
      </p:pic>
      <p:sp>
        <p:nvSpPr>
          <p:cNvPr id="6" name="Google Shape;212;p28">
            <a:extLst>
              <a:ext uri="{FF2B5EF4-FFF2-40B4-BE49-F238E27FC236}">
                <a16:creationId xmlns:a16="http://schemas.microsoft.com/office/drawing/2014/main" id="{6B569B1D-1F76-71BE-4424-6247274B62C5}"/>
              </a:ext>
            </a:extLst>
          </p:cNvPr>
          <p:cNvSpPr txBox="1">
            <a:spLocks/>
          </p:cNvSpPr>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Calibri"/>
              <a:buNone/>
            </a:pPr>
            <a:r>
              <a:rPr lang="en-US"/>
              <a:t>Cons of Technology </a:t>
            </a:r>
          </a:p>
        </p:txBody>
      </p:sp>
      <p:sp>
        <p:nvSpPr>
          <p:cNvPr id="7" name="Google Shape;213;p28">
            <a:extLst>
              <a:ext uri="{FF2B5EF4-FFF2-40B4-BE49-F238E27FC236}">
                <a16:creationId xmlns:a16="http://schemas.microsoft.com/office/drawing/2014/main" id="{2F9DC315-E70C-DD30-8795-524A5D9F014E}"/>
              </a:ext>
            </a:extLst>
          </p:cNvPr>
          <p:cNvSpPr txBox="1">
            <a:spLocks/>
          </p:cNvSpPr>
          <p:nvPr/>
        </p:nvSpPr>
        <p:spPr>
          <a:xfrm>
            <a:off x="1864658" y="1825625"/>
            <a:ext cx="9489142" cy="4667250"/>
          </a:xfrm>
          <a:prstGeom prst="rect">
            <a:avLst/>
          </a:prstGeom>
          <a:noFill/>
          <a:ln>
            <a:noFill/>
          </a:ln>
        </p:spPr>
        <p:txBody>
          <a:bodyPr spcFirstLastPara="1" wrap="square" lIns="91425" tIns="45700" rIns="91425" bIns="4570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dk1"/>
              </a:buClr>
              <a:buSzPts val="3200"/>
            </a:pPr>
            <a:r>
              <a:rPr lang="en-US" sz="3200">
                <a:latin typeface="Calibri"/>
                <a:ea typeface="Calibri"/>
                <a:cs typeface="Calibri"/>
                <a:sym typeface="Calibri"/>
              </a:rPr>
              <a:t>Easier to Multitask</a:t>
            </a:r>
            <a:endParaRPr lang="en-US" sz="3200"/>
          </a:p>
          <a:p>
            <a:pPr>
              <a:buClr>
                <a:schemeClr val="dk1"/>
              </a:buClr>
              <a:buSzPts val="3200"/>
            </a:pPr>
            <a:r>
              <a:rPr lang="en-US" sz="3200">
                <a:latin typeface="Calibri"/>
                <a:ea typeface="Calibri"/>
                <a:cs typeface="Calibri"/>
                <a:sym typeface="Calibri"/>
              </a:rPr>
              <a:t>Meeting Fatigue </a:t>
            </a:r>
            <a:endParaRPr lang="en-US"/>
          </a:p>
          <a:p>
            <a:pPr lvl="1">
              <a:buClr>
                <a:schemeClr val="dk1"/>
              </a:buClr>
              <a:buSzPts val="2800"/>
            </a:pPr>
            <a:r>
              <a:rPr lang="en-US" sz="2800"/>
              <a:t>Back to Back Meetings</a:t>
            </a:r>
            <a:endParaRPr lang="en-US"/>
          </a:p>
          <a:p>
            <a:pPr>
              <a:buClr>
                <a:schemeClr val="dk1"/>
              </a:buClr>
              <a:buSzPts val="3200"/>
            </a:pPr>
            <a:r>
              <a:rPr lang="en-US" sz="3200">
                <a:latin typeface="Calibri"/>
                <a:ea typeface="Calibri"/>
                <a:cs typeface="Calibri"/>
                <a:sym typeface="Calibri"/>
              </a:rPr>
              <a:t>Learning Curve:</a:t>
            </a:r>
            <a:endParaRPr lang="en-US"/>
          </a:p>
          <a:p>
            <a:pPr lvl="1">
              <a:buClr>
                <a:schemeClr val="dk1"/>
              </a:buClr>
              <a:buSzPts val="2800"/>
            </a:pPr>
            <a:r>
              <a:rPr lang="en-US" sz="2800">
                <a:latin typeface="Calibri"/>
                <a:ea typeface="Calibri"/>
                <a:cs typeface="Calibri"/>
                <a:sym typeface="Calibri"/>
              </a:rPr>
              <a:t>Online meeting etiquette</a:t>
            </a:r>
            <a:endParaRPr lang="en-US"/>
          </a:p>
          <a:p>
            <a:pPr lvl="1">
              <a:buClr>
                <a:schemeClr val="dk1"/>
              </a:buClr>
              <a:buSzPts val="2800"/>
            </a:pPr>
            <a:r>
              <a:rPr lang="en-US" sz="2800">
                <a:latin typeface="Calibri"/>
                <a:ea typeface="Calibri"/>
                <a:cs typeface="Calibri"/>
                <a:sym typeface="Calibri"/>
              </a:rPr>
              <a:t>New meeting platforms</a:t>
            </a:r>
          </a:p>
          <a:p>
            <a:pPr>
              <a:buClr>
                <a:schemeClr val="dk1"/>
              </a:buClr>
              <a:buSzPts val="3200"/>
            </a:pPr>
            <a:r>
              <a:rPr lang="en-US" sz="3200">
                <a:latin typeface="Calibri"/>
                <a:ea typeface="Calibri"/>
                <a:cs typeface="Calibri"/>
                <a:sym typeface="Calibri"/>
              </a:rPr>
              <a:t>Dependent on Power and Internet Connections</a:t>
            </a:r>
            <a:endParaRPr lang="en-US"/>
          </a:p>
          <a:p>
            <a:pPr>
              <a:buClr>
                <a:schemeClr val="dk1"/>
              </a:buClr>
              <a:buSzPts val="3200"/>
            </a:pPr>
            <a:r>
              <a:rPr lang="en-US" sz="3200">
                <a:latin typeface="Calibri"/>
                <a:ea typeface="Calibri"/>
                <a:cs typeface="Calibri"/>
                <a:sym typeface="Calibri"/>
              </a:rPr>
              <a:t>Missing Human Contact</a:t>
            </a:r>
            <a:endParaRPr lang="en-US"/>
          </a:p>
        </p:txBody>
      </p:sp>
      <p:pic>
        <p:nvPicPr>
          <p:cNvPr id="8" name="Google Shape;214;p28" descr="Image result for Computer Cons">
            <a:extLst>
              <a:ext uri="{FF2B5EF4-FFF2-40B4-BE49-F238E27FC236}">
                <a16:creationId xmlns:a16="http://schemas.microsoft.com/office/drawing/2014/main" id="{C0001E6C-F57B-3D34-A6AF-1EDC532F137D}"/>
              </a:ext>
            </a:extLst>
          </p:cNvPr>
          <p:cNvPicPr preferRelativeResize="0"/>
          <p:nvPr/>
        </p:nvPicPr>
        <p:blipFill>
          <a:blip r:embed="rId3">
            <a:alphaModFix/>
          </a:blip>
          <a:stretch>
            <a:fillRect/>
          </a:stretch>
        </p:blipFill>
        <p:spPr>
          <a:xfrm>
            <a:off x="7480575" y="962700"/>
            <a:ext cx="3707300" cy="3200700"/>
          </a:xfrm>
          <a:prstGeom prst="rect">
            <a:avLst/>
          </a:prstGeom>
          <a:noFill/>
          <a:ln>
            <a:noFill/>
          </a:ln>
        </p:spPr>
      </p:pic>
    </p:spTree>
    <p:extLst>
      <p:ext uri="{BB962C8B-B14F-4D97-AF65-F5344CB8AC3E}">
        <p14:creationId xmlns:p14="http://schemas.microsoft.com/office/powerpoint/2010/main" val="34917180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25782"/>
            <a:ext cx="12252960" cy="6909564"/>
          </a:xfrm>
          <a:prstGeom prst="rect">
            <a:avLst/>
          </a:prstGeom>
        </p:spPr>
      </p:pic>
      <p:sp>
        <p:nvSpPr>
          <p:cNvPr id="2" name="TextBox 1">
            <a:extLst>
              <a:ext uri="{FF2B5EF4-FFF2-40B4-BE49-F238E27FC236}">
                <a16:creationId xmlns:a16="http://schemas.microsoft.com/office/drawing/2014/main" id="{FC2DEE46-181E-CB20-B94D-2C84AE51722D}"/>
              </a:ext>
            </a:extLst>
          </p:cNvPr>
          <p:cNvSpPr txBox="1"/>
          <p:nvPr/>
        </p:nvSpPr>
        <p:spPr>
          <a:xfrm>
            <a:off x="177800" y="675640"/>
            <a:ext cx="7091680" cy="1077218"/>
          </a:xfrm>
          <a:prstGeom prst="rect">
            <a:avLst/>
          </a:prstGeom>
          <a:noFill/>
        </p:spPr>
        <p:txBody>
          <a:bodyPr wrap="square" rtlCol="0">
            <a:spAutoFit/>
          </a:bodyPr>
          <a:lstStyle/>
          <a:p>
            <a:r>
              <a:rPr lang="en-US" sz="3200" dirty="0"/>
              <a:t>Remote work and the Incident Command Structure</a:t>
            </a:r>
          </a:p>
        </p:txBody>
      </p:sp>
      <p:sp>
        <p:nvSpPr>
          <p:cNvPr id="3" name="TextBox 2">
            <a:extLst>
              <a:ext uri="{FF2B5EF4-FFF2-40B4-BE49-F238E27FC236}">
                <a16:creationId xmlns:a16="http://schemas.microsoft.com/office/drawing/2014/main" id="{4B6BD60B-24DE-9E81-7974-A70A96163116}"/>
              </a:ext>
            </a:extLst>
          </p:cNvPr>
          <p:cNvSpPr txBox="1"/>
          <p:nvPr/>
        </p:nvSpPr>
        <p:spPr>
          <a:xfrm>
            <a:off x="878840" y="4627880"/>
            <a:ext cx="11384280" cy="2092881"/>
          </a:xfrm>
          <a:prstGeom prst="rect">
            <a:avLst/>
          </a:prstGeom>
          <a:noFill/>
        </p:spPr>
        <p:txBody>
          <a:bodyPr wrap="square" rtlCol="0">
            <a:spAutoFit/>
          </a:bodyPr>
          <a:lstStyle/>
          <a:p>
            <a:r>
              <a:rPr lang="en-US" sz="2800" dirty="0"/>
              <a:t>Needs to be adapted.</a:t>
            </a:r>
          </a:p>
          <a:p>
            <a:r>
              <a:rPr lang="en-US" sz="2800" dirty="0"/>
              <a:t>More flexibility</a:t>
            </a:r>
          </a:p>
          <a:p>
            <a:r>
              <a:rPr lang="en-US" sz="2800" dirty="0"/>
              <a:t>Communication backups</a:t>
            </a:r>
          </a:p>
          <a:p>
            <a:r>
              <a:rPr lang="en-US" sz="2800" dirty="0"/>
              <a:t>Expense of Technology vs. Expense of Space</a:t>
            </a:r>
          </a:p>
          <a:p>
            <a:r>
              <a:rPr lang="en-US" dirty="0"/>
              <a:t> </a:t>
            </a:r>
          </a:p>
        </p:txBody>
      </p:sp>
      <p:pic>
        <p:nvPicPr>
          <p:cNvPr id="5" name="Picture 4">
            <a:extLst>
              <a:ext uri="{FF2B5EF4-FFF2-40B4-BE49-F238E27FC236}">
                <a16:creationId xmlns:a16="http://schemas.microsoft.com/office/drawing/2014/main" id="{B9FBF074-A82B-3B27-5C4F-6C82E2E0FD78}"/>
              </a:ext>
            </a:extLst>
          </p:cNvPr>
          <p:cNvPicPr>
            <a:picLocks noChangeAspect="1"/>
          </p:cNvPicPr>
          <p:nvPr/>
        </p:nvPicPr>
        <p:blipFill>
          <a:blip r:embed="rId3"/>
          <a:stretch>
            <a:fillRect/>
          </a:stretch>
        </p:blipFill>
        <p:spPr>
          <a:xfrm>
            <a:off x="1785728" y="1786034"/>
            <a:ext cx="8620544" cy="2532285"/>
          </a:xfrm>
          <a:prstGeom prst="rect">
            <a:avLst/>
          </a:prstGeom>
        </p:spPr>
      </p:pic>
    </p:spTree>
    <p:extLst>
      <p:ext uri="{BB962C8B-B14F-4D97-AF65-F5344CB8AC3E}">
        <p14:creationId xmlns:p14="http://schemas.microsoft.com/office/powerpoint/2010/main" val="14447719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 y="-25782"/>
            <a:ext cx="12252960" cy="6909564"/>
          </a:xfrm>
          <a:prstGeom prst="rect">
            <a:avLst/>
          </a:prstGeom>
        </p:spPr>
      </p:pic>
      <p:sp>
        <p:nvSpPr>
          <p:cNvPr id="2" name="TextBox 1">
            <a:extLst>
              <a:ext uri="{FF2B5EF4-FFF2-40B4-BE49-F238E27FC236}">
                <a16:creationId xmlns:a16="http://schemas.microsoft.com/office/drawing/2014/main" id="{FC2DEE46-181E-CB20-B94D-2C84AE51722D}"/>
              </a:ext>
            </a:extLst>
          </p:cNvPr>
          <p:cNvSpPr txBox="1"/>
          <p:nvPr/>
        </p:nvSpPr>
        <p:spPr>
          <a:xfrm>
            <a:off x="126055" y="425774"/>
            <a:ext cx="7091680" cy="646331"/>
          </a:xfrm>
          <a:prstGeom prst="rect">
            <a:avLst/>
          </a:prstGeom>
          <a:noFill/>
        </p:spPr>
        <p:txBody>
          <a:bodyPr wrap="square" rtlCol="0">
            <a:spAutoFit/>
          </a:bodyPr>
          <a:lstStyle/>
          <a:p>
            <a:r>
              <a:rPr lang="en-US" sz="3600" dirty="0"/>
              <a:t>Virtual EOC Best Practices</a:t>
            </a:r>
          </a:p>
        </p:txBody>
      </p:sp>
      <p:sp>
        <p:nvSpPr>
          <p:cNvPr id="6" name="TextBox 5">
            <a:extLst>
              <a:ext uri="{FF2B5EF4-FFF2-40B4-BE49-F238E27FC236}">
                <a16:creationId xmlns:a16="http://schemas.microsoft.com/office/drawing/2014/main" id="{38132D89-BB54-E9E4-3BCE-760DE11B9262}"/>
              </a:ext>
            </a:extLst>
          </p:cNvPr>
          <p:cNvSpPr txBox="1"/>
          <p:nvPr/>
        </p:nvSpPr>
        <p:spPr>
          <a:xfrm>
            <a:off x="245257" y="1591414"/>
            <a:ext cx="11321935"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t>Establish activation, operation, and deactivation criteria, processes, and procedures with all virtual EOC partners and participants.</a:t>
            </a:r>
          </a:p>
          <a:p>
            <a:pPr marL="285750" indent="-285750">
              <a:buFont typeface="Arial" panose="020B0604020202020204" pitchFamily="34" charset="0"/>
              <a:buChar char="•"/>
            </a:pPr>
            <a:r>
              <a:rPr lang="en-US" sz="2400" dirty="0"/>
              <a:t>Define clear roles and responsibilities as part of an activated virtual EOC.</a:t>
            </a:r>
          </a:p>
          <a:p>
            <a:pPr marL="285750" indent="-285750">
              <a:buFont typeface="Arial" panose="020B0604020202020204" pitchFamily="34" charset="0"/>
              <a:buChar char="•"/>
            </a:pPr>
            <a:r>
              <a:rPr lang="en-US" sz="2400" dirty="0"/>
              <a:t>Conduct partner training and exercise in all relevant virtual EOC operations.</a:t>
            </a:r>
          </a:p>
          <a:p>
            <a:pPr marL="285750" indent="-285750">
              <a:buFont typeface="Arial" panose="020B0604020202020204" pitchFamily="34" charset="0"/>
              <a:buChar char="•"/>
            </a:pPr>
            <a:r>
              <a:rPr lang="en-US" sz="2400" dirty="0"/>
              <a:t>Ensure the requisite technology to support internet connectivity (web-based functions), voice and video conferencing, real-time status monitoring, alerts/notifications, and telecommunications, and mobile/radio communications are available and operational 24x7x365.</a:t>
            </a:r>
          </a:p>
          <a:p>
            <a:pPr marL="285750" indent="-285750">
              <a:buFont typeface="Arial" panose="020B0604020202020204" pitchFamily="34" charset="0"/>
              <a:buChar char="•"/>
            </a:pPr>
            <a:r>
              <a:rPr lang="en-US" sz="2400" dirty="0"/>
              <a:t>Monitor, track, report, and maintain other documentation on event status, personnel tracking, staging, deployment, and tracking of resources.</a:t>
            </a:r>
          </a:p>
          <a:p>
            <a:pPr marL="285750" indent="-285750">
              <a:buFont typeface="Arial" panose="020B0604020202020204" pitchFamily="34" charset="0"/>
              <a:buChar char="•"/>
            </a:pPr>
            <a:r>
              <a:rPr lang="en-US" sz="2400" dirty="0"/>
              <a:t>Incorporate lessons learned in ongoing comprehensive virtual EOC planning and coordination</a:t>
            </a:r>
          </a:p>
        </p:txBody>
      </p:sp>
      <p:sp>
        <p:nvSpPr>
          <p:cNvPr id="7" name="TextBox 6">
            <a:extLst>
              <a:ext uri="{FF2B5EF4-FFF2-40B4-BE49-F238E27FC236}">
                <a16:creationId xmlns:a16="http://schemas.microsoft.com/office/drawing/2014/main" id="{49996BA3-7490-0093-A30B-23E3E4567806}"/>
              </a:ext>
            </a:extLst>
          </p:cNvPr>
          <p:cNvSpPr txBox="1"/>
          <p:nvPr/>
        </p:nvSpPr>
        <p:spPr>
          <a:xfrm>
            <a:off x="4465674" y="6358270"/>
            <a:ext cx="6544340" cy="369332"/>
          </a:xfrm>
          <a:prstGeom prst="rect">
            <a:avLst/>
          </a:prstGeom>
          <a:noFill/>
        </p:spPr>
        <p:txBody>
          <a:bodyPr wrap="square" rtlCol="0">
            <a:spAutoFit/>
          </a:bodyPr>
          <a:lstStyle/>
          <a:p>
            <a:r>
              <a:rPr lang="en-US" dirty="0"/>
              <a:t>Ifac.org/docs</a:t>
            </a:r>
          </a:p>
        </p:txBody>
      </p:sp>
    </p:spTree>
    <p:extLst>
      <p:ext uri="{BB962C8B-B14F-4D97-AF65-F5344CB8AC3E}">
        <p14:creationId xmlns:p14="http://schemas.microsoft.com/office/powerpoint/2010/main" val="1402478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25782"/>
            <a:ext cx="12252960" cy="6909564"/>
          </a:xfrm>
          <a:prstGeom prst="rect">
            <a:avLst/>
          </a:prstGeom>
        </p:spPr>
      </p:pic>
      <p:sp>
        <p:nvSpPr>
          <p:cNvPr id="2" name="TextBox 1">
            <a:extLst>
              <a:ext uri="{FF2B5EF4-FFF2-40B4-BE49-F238E27FC236}">
                <a16:creationId xmlns:a16="http://schemas.microsoft.com/office/drawing/2014/main" id="{F6F8FE9B-C977-C5B5-FAFA-79E143C52499}"/>
              </a:ext>
            </a:extLst>
          </p:cNvPr>
          <p:cNvSpPr txBox="1"/>
          <p:nvPr/>
        </p:nvSpPr>
        <p:spPr>
          <a:xfrm>
            <a:off x="697043" y="816964"/>
            <a:ext cx="7262734" cy="707886"/>
          </a:xfrm>
          <a:prstGeom prst="rect">
            <a:avLst/>
          </a:prstGeom>
          <a:noFill/>
        </p:spPr>
        <p:txBody>
          <a:bodyPr wrap="square" rtlCol="0">
            <a:spAutoFit/>
          </a:bodyPr>
          <a:lstStyle/>
          <a:p>
            <a:r>
              <a:rPr lang="en-US" sz="4000" b="1" u="sng" dirty="0"/>
              <a:t>Tips and Tricks</a:t>
            </a:r>
          </a:p>
        </p:txBody>
      </p:sp>
      <p:sp>
        <p:nvSpPr>
          <p:cNvPr id="3" name="TextBox 2">
            <a:extLst>
              <a:ext uri="{FF2B5EF4-FFF2-40B4-BE49-F238E27FC236}">
                <a16:creationId xmlns:a16="http://schemas.microsoft.com/office/drawing/2014/main" id="{94A7E099-2784-FEF3-9D1D-FE44E32426BB}"/>
              </a:ext>
            </a:extLst>
          </p:cNvPr>
          <p:cNvSpPr txBox="1"/>
          <p:nvPr/>
        </p:nvSpPr>
        <p:spPr>
          <a:xfrm>
            <a:off x="648586" y="2424223"/>
            <a:ext cx="9633098" cy="2862322"/>
          </a:xfrm>
          <a:prstGeom prst="rect">
            <a:avLst/>
          </a:prstGeom>
          <a:noFill/>
        </p:spPr>
        <p:txBody>
          <a:bodyPr wrap="square" rtlCol="0">
            <a:spAutoFit/>
          </a:bodyPr>
          <a:lstStyle/>
          <a:p>
            <a:pPr algn="ctr"/>
            <a:r>
              <a:rPr lang="en-US" sz="6000" dirty="0"/>
              <a:t>Forms, Forms, More Forms</a:t>
            </a:r>
          </a:p>
          <a:p>
            <a:pPr algn="ctr"/>
            <a:r>
              <a:rPr lang="en-US" sz="6000" dirty="0"/>
              <a:t>=</a:t>
            </a:r>
          </a:p>
          <a:p>
            <a:pPr algn="ctr"/>
            <a:r>
              <a:rPr lang="en-US" sz="6000" dirty="0"/>
              <a:t>Documentation</a:t>
            </a:r>
          </a:p>
        </p:txBody>
      </p:sp>
    </p:spTree>
    <p:extLst>
      <p:ext uri="{BB962C8B-B14F-4D97-AF65-F5344CB8AC3E}">
        <p14:creationId xmlns:p14="http://schemas.microsoft.com/office/powerpoint/2010/main" val="30897328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25782"/>
            <a:ext cx="12252960" cy="6909564"/>
          </a:xfrm>
          <a:prstGeom prst="rect">
            <a:avLst/>
          </a:prstGeom>
        </p:spPr>
      </p:pic>
      <p:sp>
        <p:nvSpPr>
          <p:cNvPr id="2" name="TextBox 1">
            <a:extLst>
              <a:ext uri="{FF2B5EF4-FFF2-40B4-BE49-F238E27FC236}">
                <a16:creationId xmlns:a16="http://schemas.microsoft.com/office/drawing/2014/main" id="{F6F8FE9B-C977-C5B5-FAFA-79E143C52499}"/>
              </a:ext>
            </a:extLst>
          </p:cNvPr>
          <p:cNvSpPr txBox="1"/>
          <p:nvPr/>
        </p:nvSpPr>
        <p:spPr>
          <a:xfrm>
            <a:off x="697043" y="816964"/>
            <a:ext cx="7262734" cy="707886"/>
          </a:xfrm>
          <a:prstGeom prst="rect">
            <a:avLst/>
          </a:prstGeom>
          <a:noFill/>
        </p:spPr>
        <p:txBody>
          <a:bodyPr wrap="square" rtlCol="0">
            <a:spAutoFit/>
          </a:bodyPr>
          <a:lstStyle/>
          <a:p>
            <a:r>
              <a:rPr lang="en-US" sz="4000" b="1" u="sng" dirty="0"/>
              <a:t>Tips and Tricks</a:t>
            </a:r>
          </a:p>
        </p:txBody>
      </p:sp>
      <p:graphicFrame>
        <p:nvGraphicFramePr>
          <p:cNvPr id="5" name="Object 4">
            <a:extLst>
              <a:ext uri="{FF2B5EF4-FFF2-40B4-BE49-F238E27FC236}">
                <a16:creationId xmlns:a16="http://schemas.microsoft.com/office/drawing/2014/main" id="{098ABBF9-B01D-CD9A-2F1F-9368CCED2764}"/>
              </a:ext>
            </a:extLst>
          </p:cNvPr>
          <p:cNvGraphicFramePr>
            <a:graphicFrameLocks noChangeAspect="1"/>
          </p:cNvGraphicFramePr>
          <p:nvPr>
            <p:extLst>
              <p:ext uri="{D42A27DB-BD31-4B8C-83A1-F6EECF244321}">
                <p14:modId xmlns:p14="http://schemas.microsoft.com/office/powerpoint/2010/main" val="101748776"/>
              </p:ext>
            </p:extLst>
          </p:nvPr>
        </p:nvGraphicFramePr>
        <p:xfrm>
          <a:off x="270351" y="1734393"/>
          <a:ext cx="3817273" cy="4939846"/>
        </p:xfrm>
        <a:graphic>
          <a:graphicData uri="http://schemas.openxmlformats.org/presentationml/2006/ole">
            <mc:AlternateContent xmlns:mc="http://schemas.openxmlformats.org/markup-compatibility/2006">
              <mc:Choice xmlns:v="urn:schemas-microsoft-com:vml" Requires="v">
                <p:oleObj name="Acrobat Document" r:id="rId3" imgW="2331507" imgH="3017379" progId="Acrobat.Document.2020">
                  <p:embed/>
                </p:oleObj>
              </mc:Choice>
              <mc:Fallback>
                <p:oleObj name="Acrobat Document" r:id="rId3" imgW="2331507" imgH="3017379" progId="Acrobat.Document.2020">
                  <p:embed/>
                  <p:pic>
                    <p:nvPicPr>
                      <p:cNvPr id="0" name=""/>
                      <p:cNvPicPr/>
                      <p:nvPr/>
                    </p:nvPicPr>
                    <p:blipFill>
                      <a:blip r:embed="rId4"/>
                      <a:stretch>
                        <a:fillRect/>
                      </a:stretch>
                    </p:blipFill>
                    <p:spPr>
                      <a:xfrm>
                        <a:off x="270351" y="1734393"/>
                        <a:ext cx="3817273" cy="4939846"/>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62C6894D-8B39-0BC0-DD92-38022A8FA95F}"/>
              </a:ext>
            </a:extLst>
          </p:cNvPr>
          <p:cNvGraphicFramePr>
            <a:graphicFrameLocks noChangeAspect="1"/>
          </p:cNvGraphicFramePr>
          <p:nvPr>
            <p:extLst>
              <p:ext uri="{D42A27DB-BD31-4B8C-83A1-F6EECF244321}">
                <p14:modId xmlns:p14="http://schemas.microsoft.com/office/powerpoint/2010/main" val="2968782842"/>
              </p:ext>
            </p:extLst>
          </p:nvPr>
        </p:nvGraphicFramePr>
        <p:xfrm>
          <a:off x="4388455" y="1630658"/>
          <a:ext cx="3913570" cy="5064463"/>
        </p:xfrm>
        <a:graphic>
          <a:graphicData uri="http://schemas.openxmlformats.org/presentationml/2006/ole">
            <mc:AlternateContent xmlns:mc="http://schemas.openxmlformats.org/markup-compatibility/2006">
              <mc:Choice xmlns:v="urn:schemas-microsoft-com:vml" Requires="v">
                <p:oleObj name="Acrobat Document" r:id="rId5" imgW="2331507" imgH="3017379" progId="Acrobat.Document.2020">
                  <p:embed/>
                </p:oleObj>
              </mc:Choice>
              <mc:Fallback>
                <p:oleObj name="Acrobat Document" r:id="rId5" imgW="2331507" imgH="3017379" progId="Acrobat.Document.2020">
                  <p:embed/>
                  <p:pic>
                    <p:nvPicPr>
                      <p:cNvPr id="0" name=""/>
                      <p:cNvPicPr/>
                      <p:nvPr/>
                    </p:nvPicPr>
                    <p:blipFill>
                      <a:blip r:embed="rId6"/>
                      <a:stretch>
                        <a:fillRect/>
                      </a:stretch>
                    </p:blipFill>
                    <p:spPr>
                      <a:xfrm>
                        <a:off x="4388455" y="1630658"/>
                        <a:ext cx="3913570" cy="5064463"/>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530137AE-AEA4-73F2-3FD5-B2560C5B42F9}"/>
              </a:ext>
            </a:extLst>
          </p:cNvPr>
          <p:cNvGraphicFramePr>
            <a:graphicFrameLocks noChangeAspect="1"/>
          </p:cNvGraphicFramePr>
          <p:nvPr>
            <p:extLst>
              <p:ext uri="{D42A27DB-BD31-4B8C-83A1-F6EECF244321}">
                <p14:modId xmlns:p14="http://schemas.microsoft.com/office/powerpoint/2010/main" val="2974197782"/>
              </p:ext>
            </p:extLst>
          </p:nvPr>
        </p:nvGraphicFramePr>
        <p:xfrm>
          <a:off x="8374730" y="1734393"/>
          <a:ext cx="3817270" cy="4939846"/>
        </p:xfrm>
        <a:graphic>
          <a:graphicData uri="http://schemas.openxmlformats.org/presentationml/2006/ole">
            <mc:AlternateContent xmlns:mc="http://schemas.openxmlformats.org/markup-compatibility/2006">
              <mc:Choice xmlns:v="urn:schemas-microsoft-com:vml" Requires="v">
                <p:oleObj name="Acrobat Document" r:id="rId7" imgW="2331507" imgH="3017379" progId="Acrobat.Document.2020">
                  <p:embed/>
                </p:oleObj>
              </mc:Choice>
              <mc:Fallback>
                <p:oleObj name="Acrobat Document" r:id="rId7" imgW="2331507" imgH="3017379" progId="Acrobat.Document.2020">
                  <p:embed/>
                  <p:pic>
                    <p:nvPicPr>
                      <p:cNvPr id="0" name=""/>
                      <p:cNvPicPr/>
                      <p:nvPr/>
                    </p:nvPicPr>
                    <p:blipFill>
                      <a:blip r:embed="rId8"/>
                      <a:stretch>
                        <a:fillRect/>
                      </a:stretch>
                    </p:blipFill>
                    <p:spPr>
                      <a:xfrm>
                        <a:off x="8374730" y="1734393"/>
                        <a:ext cx="3817270" cy="4939846"/>
                      </a:xfrm>
                      <a:prstGeom prst="rect">
                        <a:avLst/>
                      </a:prstGeom>
                    </p:spPr>
                  </p:pic>
                </p:oleObj>
              </mc:Fallback>
            </mc:AlternateContent>
          </a:graphicData>
        </a:graphic>
      </p:graphicFrame>
    </p:spTree>
    <p:extLst>
      <p:ext uri="{BB962C8B-B14F-4D97-AF65-F5344CB8AC3E}">
        <p14:creationId xmlns:p14="http://schemas.microsoft.com/office/powerpoint/2010/main" val="20060730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25782"/>
            <a:ext cx="12252960" cy="6909564"/>
          </a:xfrm>
          <a:prstGeom prst="rect">
            <a:avLst/>
          </a:prstGeom>
        </p:spPr>
      </p:pic>
      <p:sp>
        <p:nvSpPr>
          <p:cNvPr id="2" name="TextBox 1">
            <a:extLst>
              <a:ext uri="{FF2B5EF4-FFF2-40B4-BE49-F238E27FC236}">
                <a16:creationId xmlns:a16="http://schemas.microsoft.com/office/drawing/2014/main" id="{F6F8FE9B-C977-C5B5-FAFA-79E143C52499}"/>
              </a:ext>
            </a:extLst>
          </p:cNvPr>
          <p:cNvSpPr txBox="1"/>
          <p:nvPr/>
        </p:nvSpPr>
        <p:spPr>
          <a:xfrm>
            <a:off x="697043" y="816964"/>
            <a:ext cx="7262734" cy="707886"/>
          </a:xfrm>
          <a:prstGeom prst="rect">
            <a:avLst/>
          </a:prstGeom>
          <a:noFill/>
        </p:spPr>
        <p:txBody>
          <a:bodyPr wrap="square" rtlCol="0">
            <a:spAutoFit/>
          </a:bodyPr>
          <a:lstStyle/>
          <a:p>
            <a:r>
              <a:rPr lang="en-US" sz="4000" b="1" u="sng" dirty="0"/>
              <a:t>Tips and Tricks</a:t>
            </a:r>
          </a:p>
        </p:txBody>
      </p:sp>
      <p:pic>
        <p:nvPicPr>
          <p:cNvPr id="6" name="Picture 5">
            <a:extLst>
              <a:ext uri="{FF2B5EF4-FFF2-40B4-BE49-F238E27FC236}">
                <a16:creationId xmlns:a16="http://schemas.microsoft.com/office/drawing/2014/main" id="{BC0850B2-95B3-5AFD-43AA-417B6225A496}"/>
              </a:ext>
            </a:extLst>
          </p:cNvPr>
          <p:cNvPicPr>
            <a:picLocks noChangeAspect="1"/>
          </p:cNvPicPr>
          <p:nvPr/>
        </p:nvPicPr>
        <p:blipFill>
          <a:blip r:embed="rId3"/>
          <a:stretch>
            <a:fillRect/>
          </a:stretch>
        </p:blipFill>
        <p:spPr>
          <a:xfrm>
            <a:off x="501568" y="1939636"/>
            <a:ext cx="8332089" cy="4455204"/>
          </a:xfrm>
          <a:prstGeom prst="rect">
            <a:avLst/>
          </a:prstGeom>
        </p:spPr>
      </p:pic>
      <p:sp>
        <p:nvSpPr>
          <p:cNvPr id="7" name="TextBox 6">
            <a:extLst>
              <a:ext uri="{FF2B5EF4-FFF2-40B4-BE49-F238E27FC236}">
                <a16:creationId xmlns:a16="http://schemas.microsoft.com/office/drawing/2014/main" id="{C6C4BC90-ED94-0E00-5BC6-5EB23431E3F2}"/>
              </a:ext>
            </a:extLst>
          </p:cNvPr>
          <p:cNvSpPr txBox="1"/>
          <p:nvPr/>
        </p:nvSpPr>
        <p:spPr>
          <a:xfrm>
            <a:off x="9138458" y="4799215"/>
            <a:ext cx="2682240" cy="646331"/>
          </a:xfrm>
          <a:prstGeom prst="rect">
            <a:avLst/>
          </a:prstGeom>
          <a:noFill/>
        </p:spPr>
        <p:txBody>
          <a:bodyPr wrap="square" rtlCol="0">
            <a:spAutoFit/>
          </a:bodyPr>
          <a:lstStyle/>
          <a:p>
            <a:r>
              <a:rPr lang="en-US" dirty="0" err="1"/>
              <a:t>TweetMap</a:t>
            </a:r>
            <a:endParaRPr lang="en-US" dirty="0"/>
          </a:p>
          <a:p>
            <a:r>
              <a:rPr lang="en-US" dirty="0"/>
              <a:t>Heavy.ai</a:t>
            </a:r>
          </a:p>
        </p:txBody>
      </p:sp>
    </p:spTree>
    <p:extLst>
      <p:ext uri="{BB962C8B-B14F-4D97-AF65-F5344CB8AC3E}">
        <p14:creationId xmlns:p14="http://schemas.microsoft.com/office/powerpoint/2010/main" val="7799683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92" y="0"/>
            <a:ext cx="12252960" cy="6909564"/>
          </a:xfrm>
          <a:prstGeom prst="rect">
            <a:avLst/>
          </a:prstGeom>
        </p:spPr>
      </p:pic>
      <p:sp>
        <p:nvSpPr>
          <p:cNvPr id="2" name="TextBox 1">
            <a:extLst>
              <a:ext uri="{FF2B5EF4-FFF2-40B4-BE49-F238E27FC236}">
                <a16:creationId xmlns:a16="http://schemas.microsoft.com/office/drawing/2014/main" id="{F6F8FE9B-C977-C5B5-FAFA-79E143C52499}"/>
              </a:ext>
            </a:extLst>
          </p:cNvPr>
          <p:cNvSpPr txBox="1"/>
          <p:nvPr/>
        </p:nvSpPr>
        <p:spPr>
          <a:xfrm>
            <a:off x="697043" y="816964"/>
            <a:ext cx="7262734" cy="707886"/>
          </a:xfrm>
          <a:prstGeom prst="rect">
            <a:avLst/>
          </a:prstGeom>
          <a:noFill/>
        </p:spPr>
        <p:txBody>
          <a:bodyPr wrap="square" rtlCol="0">
            <a:spAutoFit/>
          </a:bodyPr>
          <a:lstStyle/>
          <a:p>
            <a:r>
              <a:rPr lang="en-US" sz="4000" b="1" u="sng" dirty="0"/>
              <a:t>Tips and Tricks</a:t>
            </a:r>
          </a:p>
        </p:txBody>
      </p:sp>
      <p:pic>
        <p:nvPicPr>
          <p:cNvPr id="5" name="Picture 4">
            <a:extLst>
              <a:ext uri="{FF2B5EF4-FFF2-40B4-BE49-F238E27FC236}">
                <a16:creationId xmlns:a16="http://schemas.microsoft.com/office/drawing/2014/main" id="{FB30BFA1-6C34-4591-AD55-49C5316AAB86}"/>
              </a:ext>
            </a:extLst>
          </p:cNvPr>
          <p:cNvPicPr>
            <a:picLocks noChangeAspect="1"/>
          </p:cNvPicPr>
          <p:nvPr/>
        </p:nvPicPr>
        <p:blipFill>
          <a:blip r:embed="rId3"/>
          <a:stretch>
            <a:fillRect/>
          </a:stretch>
        </p:blipFill>
        <p:spPr>
          <a:xfrm>
            <a:off x="6096000" y="446497"/>
            <a:ext cx="5608522" cy="6411503"/>
          </a:xfrm>
          <a:prstGeom prst="rect">
            <a:avLst/>
          </a:prstGeom>
        </p:spPr>
      </p:pic>
      <p:sp>
        <p:nvSpPr>
          <p:cNvPr id="8" name="TextBox 7">
            <a:extLst>
              <a:ext uri="{FF2B5EF4-FFF2-40B4-BE49-F238E27FC236}">
                <a16:creationId xmlns:a16="http://schemas.microsoft.com/office/drawing/2014/main" id="{8177E3AF-FF3A-4015-EF2E-AF25AD401D9D}"/>
              </a:ext>
            </a:extLst>
          </p:cNvPr>
          <p:cNvSpPr txBox="1"/>
          <p:nvPr/>
        </p:nvSpPr>
        <p:spPr>
          <a:xfrm>
            <a:off x="786938" y="2249978"/>
            <a:ext cx="4078778" cy="3477875"/>
          </a:xfrm>
          <a:prstGeom prst="rect">
            <a:avLst/>
          </a:prstGeom>
          <a:noFill/>
        </p:spPr>
        <p:txBody>
          <a:bodyPr wrap="square" rtlCol="0">
            <a:spAutoFit/>
          </a:bodyPr>
          <a:lstStyle/>
          <a:p>
            <a:r>
              <a:rPr lang="en-US" sz="4400" b="1" dirty="0"/>
              <a:t>National Business Emergency Operation Center</a:t>
            </a:r>
          </a:p>
        </p:txBody>
      </p:sp>
    </p:spTree>
    <p:extLst>
      <p:ext uri="{BB962C8B-B14F-4D97-AF65-F5344CB8AC3E}">
        <p14:creationId xmlns:p14="http://schemas.microsoft.com/office/powerpoint/2010/main" val="4580427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25782"/>
            <a:ext cx="12252960" cy="6909564"/>
          </a:xfrm>
          <a:prstGeom prst="rect">
            <a:avLst/>
          </a:prstGeom>
        </p:spPr>
      </p:pic>
      <p:sp>
        <p:nvSpPr>
          <p:cNvPr id="2" name="TextBox 1">
            <a:extLst>
              <a:ext uri="{FF2B5EF4-FFF2-40B4-BE49-F238E27FC236}">
                <a16:creationId xmlns:a16="http://schemas.microsoft.com/office/drawing/2014/main" id="{F6F8FE9B-C977-C5B5-FAFA-79E143C52499}"/>
              </a:ext>
            </a:extLst>
          </p:cNvPr>
          <p:cNvSpPr txBox="1"/>
          <p:nvPr/>
        </p:nvSpPr>
        <p:spPr>
          <a:xfrm>
            <a:off x="697043" y="816964"/>
            <a:ext cx="7262734" cy="707886"/>
          </a:xfrm>
          <a:prstGeom prst="rect">
            <a:avLst/>
          </a:prstGeom>
          <a:noFill/>
        </p:spPr>
        <p:txBody>
          <a:bodyPr wrap="square" rtlCol="0">
            <a:spAutoFit/>
          </a:bodyPr>
          <a:lstStyle/>
          <a:p>
            <a:r>
              <a:rPr lang="en-US" sz="4000" b="1" u="sng" dirty="0"/>
              <a:t>Tips and Tricks</a:t>
            </a:r>
          </a:p>
        </p:txBody>
      </p:sp>
      <p:pic>
        <p:nvPicPr>
          <p:cNvPr id="5" name="Picture 4">
            <a:extLst>
              <a:ext uri="{FF2B5EF4-FFF2-40B4-BE49-F238E27FC236}">
                <a16:creationId xmlns:a16="http://schemas.microsoft.com/office/drawing/2014/main" id="{F0F31B1D-40D1-0917-5198-A6B315913FD3}"/>
              </a:ext>
            </a:extLst>
          </p:cNvPr>
          <p:cNvPicPr>
            <a:picLocks noChangeAspect="1"/>
          </p:cNvPicPr>
          <p:nvPr/>
        </p:nvPicPr>
        <p:blipFill>
          <a:blip r:embed="rId3"/>
          <a:stretch>
            <a:fillRect/>
          </a:stretch>
        </p:blipFill>
        <p:spPr>
          <a:xfrm>
            <a:off x="243839" y="2367596"/>
            <a:ext cx="8490065" cy="3980967"/>
          </a:xfrm>
          <a:prstGeom prst="rect">
            <a:avLst/>
          </a:prstGeom>
        </p:spPr>
      </p:pic>
      <p:sp>
        <p:nvSpPr>
          <p:cNvPr id="6" name="TextBox 5">
            <a:extLst>
              <a:ext uri="{FF2B5EF4-FFF2-40B4-BE49-F238E27FC236}">
                <a16:creationId xmlns:a16="http://schemas.microsoft.com/office/drawing/2014/main" id="{55070D33-A93B-9100-0E87-5C7897271EA8}"/>
              </a:ext>
            </a:extLst>
          </p:cNvPr>
          <p:cNvSpPr txBox="1"/>
          <p:nvPr/>
        </p:nvSpPr>
        <p:spPr>
          <a:xfrm>
            <a:off x="9160625" y="4632960"/>
            <a:ext cx="2543695" cy="1384995"/>
          </a:xfrm>
          <a:prstGeom prst="rect">
            <a:avLst/>
          </a:prstGeom>
          <a:noFill/>
        </p:spPr>
        <p:txBody>
          <a:bodyPr wrap="square" rtlCol="0">
            <a:spAutoFit/>
          </a:bodyPr>
          <a:lstStyle/>
          <a:p>
            <a:r>
              <a:rPr lang="en-US" sz="2800" b="1" dirty="0"/>
              <a:t>National Weather Service</a:t>
            </a:r>
          </a:p>
        </p:txBody>
      </p:sp>
    </p:spTree>
    <p:extLst>
      <p:ext uri="{BB962C8B-B14F-4D97-AF65-F5344CB8AC3E}">
        <p14:creationId xmlns:p14="http://schemas.microsoft.com/office/powerpoint/2010/main" val="3083513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rotWithShape="1">
          <a:blip r:embed="rId2">
            <a:extLst>
              <a:ext uri="{28A0092B-C50C-407E-A947-70E740481C1C}">
                <a14:useLocalDpi xmlns:a14="http://schemas.microsoft.com/office/drawing/2010/main" val="0"/>
              </a:ext>
            </a:extLst>
          </a:blip>
          <a:srcRect r="-2" b="15815"/>
          <a:stretch/>
        </p:blipFill>
        <p:spPr>
          <a:xfrm>
            <a:off x="6015107" y="-1"/>
            <a:ext cx="6176895" cy="2937954"/>
          </a:xfrm>
          <a:prstGeom prst="rect">
            <a:avLst/>
          </a:prstGeom>
        </p:spPr>
      </p:pic>
      <p:pic>
        <p:nvPicPr>
          <p:cNvPr id="7" name="Picture 6" descr="A person sitting at a desk with a computer and other people in the background&#10;&#10;Description automatically generated with low confidence">
            <a:extLst>
              <a:ext uri="{FF2B5EF4-FFF2-40B4-BE49-F238E27FC236}">
                <a16:creationId xmlns:a16="http://schemas.microsoft.com/office/drawing/2014/main" id="{BBE7F035-D788-B1AB-76CC-357A62E0337C}"/>
              </a:ext>
            </a:extLst>
          </p:cNvPr>
          <p:cNvPicPr>
            <a:picLocks noChangeAspect="1"/>
          </p:cNvPicPr>
          <p:nvPr/>
        </p:nvPicPr>
        <p:blipFill rotWithShape="1">
          <a:blip r:embed="rId3">
            <a:extLst>
              <a:ext uri="{28A0092B-C50C-407E-A947-70E740481C1C}">
                <a14:useLocalDpi xmlns:a14="http://schemas.microsoft.com/office/drawing/2010/main" val="0"/>
              </a:ext>
            </a:extLst>
          </a:blip>
          <a:srcRect t="9007" r="1" b="4903"/>
          <a:stretch/>
        </p:blipFill>
        <p:spPr>
          <a:xfrm>
            <a:off x="4203638" y="2937953"/>
            <a:ext cx="7988360" cy="3920047"/>
          </a:xfrm>
          <a:prstGeom prst="rect">
            <a:avLst/>
          </a:prstGeom>
        </p:spPr>
      </p:pic>
      <p:sp>
        <p:nvSpPr>
          <p:cNvPr id="12" name="Freeform: Shape 11">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Google Shape;100;p4">
            <a:extLst>
              <a:ext uri="{FF2B5EF4-FFF2-40B4-BE49-F238E27FC236}">
                <a16:creationId xmlns:a16="http://schemas.microsoft.com/office/drawing/2014/main" id="{F6457ABD-B0DE-A4DA-55A2-DDE66898B8CC}"/>
              </a:ext>
            </a:extLst>
          </p:cNvPr>
          <p:cNvSpPr txBox="1">
            <a:spLocks/>
          </p:cNvSpPr>
          <p:nvPr/>
        </p:nvSpPr>
        <p:spPr>
          <a:xfrm>
            <a:off x="804672" y="365125"/>
            <a:ext cx="5266155" cy="1325563"/>
          </a:xfrm>
          <a:prstGeom prst="rect">
            <a:avLst/>
          </a:prstGeom>
        </p:spPr>
        <p:txBody>
          <a:bodyPr spcFirstLastPara="1"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buClr>
                <a:schemeClr val="dk1"/>
              </a:buClr>
              <a:buSzPts val="4400"/>
            </a:pPr>
            <a:r>
              <a:rPr lang="en-US" sz="4100" b="1" u="sng" kern="1200">
                <a:solidFill>
                  <a:schemeClr val="tx1"/>
                </a:solidFill>
                <a:latin typeface="+mj-lt"/>
                <a:ea typeface="+mj-ea"/>
                <a:cs typeface="+mj-cs"/>
              </a:rPr>
              <a:t>Why we decided to do this topic</a:t>
            </a:r>
            <a:endParaRPr lang="en-US" sz="4100" b="1" u="sng" kern="1200" dirty="0">
              <a:solidFill>
                <a:schemeClr val="tx1"/>
              </a:solidFill>
              <a:latin typeface="+mj-lt"/>
              <a:ea typeface="+mj-ea"/>
              <a:cs typeface="+mj-cs"/>
            </a:endParaRPr>
          </a:p>
        </p:txBody>
      </p:sp>
      <p:sp>
        <p:nvSpPr>
          <p:cNvPr id="3" name="Google Shape;101;p4">
            <a:extLst>
              <a:ext uri="{FF2B5EF4-FFF2-40B4-BE49-F238E27FC236}">
                <a16:creationId xmlns:a16="http://schemas.microsoft.com/office/drawing/2014/main" id="{C62CCADC-EEEE-5BB1-C3D1-BBB0CF29777E}"/>
              </a:ext>
            </a:extLst>
          </p:cNvPr>
          <p:cNvSpPr txBox="1">
            <a:spLocks/>
          </p:cNvSpPr>
          <p:nvPr/>
        </p:nvSpPr>
        <p:spPr>
          <a:xfrm>
            <a:off x="804672" y="2022601"/>
            <a:ext cx="3941499" cy="4154361"/>
          </a:xfrm>
          <a:prstGeom prst="rect">
            <a:avLst/>
          </a:prstGeom>
        </p:spPr>
        <p:txBody>
          <a:bodyPr spcFirstLastPara="1" vert="horz" lIns="91440" tIns="45720" rIns="91440" bIns="45720" rtlCol="0"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tx1"/>
              </a:buClr>
              <a:buSzPts val="2800"/>
            </a:pPr>
            <a:r>
              <a:rPr lang="en-US" sz="2400" dirty="0"/>
              <a:t>Although we exercised, nothing like this has ever happened.</a:t>
            </a:r>
          </a:p>
          <a:p>
            <a:pPr>
              <a:buClr>
                <a:schemeClr val="tx1"/>
              </a:buClr>
              <a:buSzPts val="2800"/>
            </a:pPr>
            <a:r>
              <a:rPr lang="en-US" sz="2400" dirty="0"/>
              <a:t>Many lessons learned.</a:t>
            </a:r>
          </a:p>
          <a:p>
            <a:pPr>
              <a:buClr>
                <a:schemeClr val="tx1"/>
              </a:buClr>
              <a:buSzPts val="2800"/>
            </a:pPr>
            <a:r>
              <a:rPr lang="en-US" sz="2400" dirty="0"/>
              <a:t>Communication went well but could always be better.</a:t>
            </a:r>
          </a:p>
          <a:p>
            <a:pPr>
              <a:buClr>
                <a:schemeClr val="tx1"/>
              </a:buClr>
              <a:buSzPts val="2800"/>
            </a:pPr>
            <a:r>
              <a:rPr lang="en-US" sz="2400" dirty="0"/>
              <a:t>Some of these changes are here to stay.</a:t>
            </a:r>
          </a:p>
          <a:p>
            <a:pPr>
              <a:buClr>
                <a:schemeClr val="tx1"/>
              </a:buClr>
              <a:buSzPts val="2800"/>
            </a:pPr>
            <a:endParaRPr lang="en-US" sz="2400" dirty="0"/>
          </a:p>
          <a:p>
            <a:pPr>
              <a:buClr>
                <a:schemeClr val="tx1"/>
              </a:buClr>
              <a:buSzPts val="2800"/>
            </a:pPr>
            <a:endParaRPr lang="en-US" sz="2400" dirty="0"/>
          </a:p>
        </p:txBody>
      </p:sp>
    </p:spTree>
    <p:extLst>
      <p:ext uri="{BB962C8B-B14F-4D97-AF65-F5344CB8AC3E}">
        <p14:creationId xmlns:p14="http://schemas.microsoft.com/office/powerpoint/2010/main" val="850253354"/>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25782"/>
            <a:ext cx="12252960" cy="6909564"/>
          </a:xfrm>
          <a:prstGeom prst="rect">
            <a:avLst/>
          </a:prstGeom>
        </p:spPr>
      </p:pic>
      <p:sp>
        <p:nvSpPr>
          <p:cNvPr id="2" name="TextBox 1">
            <a:extLst>
              <a:ext uri="{FF2B5EF4-FFF2-40B4-BE49-F238E27FC236}">
                <a16:creationId xmlns:a16="http://schemas.microsoft.com/office/drawing/2014/main" id="{F6F8FE9B-C977-C5B5-FAFA-79E143C52499}"/>
              </a:ext>
            </a:extLst>
          </p:cNvPr>
          <p:cNvSpPr txBox="1"/>
          <p:nvPr/>
        </p:nvSpPr>
        <p:spPr>
          <a:xfrm>
            <a:off x="697043" y="816964"/>
            <a:ext cx="7262734" cy="707886"/>
          </a:xfrm>
          <a:prstGeom prst="rect">
            <a:avLst/>
          </a:prstGeom>
          <a:noFill/>
        </p:spPr>
        <p:txBody>
          <a:bodyPr wrap="square" rtlCol="0">
            <a:spAutoFit/>
          </a:bodyPr>
          <a:lstStyle/>
          <a:p>
            <a:r>
              <a:rPr lang="en-US" sz="4000" b="1" u="sng" dirty="0"/>
              <a:t>Tips and Tricks</a:t>
            </a:r>
          </a:p>
        </p:txBody>
      </p:sp>
      <p:sp>
        <p:nvSpPr>
          <p:cNvPr id="3" name="TextBox 2">
            <a:extLst>
              <a:ext uri="{FF2B5EF4-FFF2-40B4-BE49-F238E27FC236}">
                <a16:creationId xmlns:a16="http://schemas.microsoft.com/office/drawing/2014/main" id="{5ECBC7C2-ACC9-0804-C775-2DA1CDCACED1}"/>
              </a:ext>
            </a:extLst>
          </p:cNvPr>
          <p:cNvSpPr txBox="1"/>
          <p:nvPr/>
        </p:nvSpPr>
        <p:spPr>
          <a:xfrm>
            <a:off x="9406946" y="4019650"/>
            <a:ext cx="3164379" cy="523220"/>
          </a:xfrm>
          <a:prstGeom prst="rect">
            <a:avLst/>
          </a:prstGeom>
          <a:noFill/>
        </p:spPr>
        <p:txBody>
          <a:bodyPr wrap="square" rtlCol="0">
            <a:spAutoFit/>
          </a:bodyPr>
          <a:lstStyle/>
          <a:p>
            <a:r>
              <a:rPr lang="en-US" sz="2800" b="1" dirty="0"/>
              <a:t>GOOGLE MAPS</a:t>
            </a:r>
          </a:p>
        </p:txBody>
      </p:sp>
      <p:pic>
        <p:nvPicPr>
          <p:cNvPr id="8" name="Picture 7">
            <a:extLst>
              <a:ext uri="{FF2B5EF4-FFF2-40B4-BE49-F238E27FC236}">
                <a16:creationId xmlns:a16="http://schemas.microsoft.com/office/drawing/2014/main" id="{E7F84473-06DC-00CD-A38C-79A3DDCCAC48}"/>
              </a:ext>
            </a:extLst>
          </p:cNvPr>
          <p:cNvPicPr>
            <a:picLocks noChangeAspect="1"/>
          </p:cNvPicPr>
          <p:nvPr/>
        </p:nvPicPr>
        <p:blipFill>
          <a:blip r:embed="rId3"/>
          <a:stretch>
            <a:fillRect/>
          </a:stretch>
        </p:blipFill>
        <p:spPr>
          <a:xfrm>
            <a:off x="83674" y="1834575"/>
            <a:ext cx="9135140" cy="4739482"/>
          </a:xfrm>
          <a:prstGeom prst="rect">
            <a:avLst/>
          </a:prstGeom>
        </p:spPr>
      </p:pic>
    </p:spTree>
    <p:extLst>
      <p:ext uri="{BB962C8B-B14F-4D97-AF65-F5344CB8AC3E}">
        <p14:creationId xmlns:p14="http://schemas.microsoft.com/office/powerpoint/2010/main" val="1909327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25782"/>
            <a:ext cx="12252960" cy="6909564"/>
          </a:xfrm>
          <a:prstGeom prst="rect">
            <a:avLst/>
          </a:prstGeom>
        </p:spPr>
      </p:pic>
      <p:pic>
        <p:nvPicPr>
          <p:cNvPr id="9" name="Picture 8">
            <a:extLst>
              <a:ext uri="{FF2B5EF4-FFF2-40B4-BE49-F238E27FC236}">
                <a16:creationId xmlns:a16="http://schemas.microsoft.com/office/drawing/2014/main" id="{C106388F-CA72-670B-862D-33F96D265695}"/>
              </a:ext>
            </a:extLst>
          </p:cNvPr>
          <p:cNvPicPr>
            <a:picLocks noChangeAspect="1"/>
          </p:cNvPicPr>
          <p:nvPr/>
        </p:nvPicPr>
        <p:blipFill>
          <a:blip r:embed="rId3"/>
          <a:stretch>
            <a:fillRect/>
          </a:stretch>
        </p:blipFill>
        <p:spPr>
          <a:xfrm>
            <a:off x="4328410" y="3160521"/>
            <a:ext cx="7924958" cy="3697479"/>
          </a:xfrm>
          <a:prstGeom prst="rect">
            <a:avLst/>
          </a:prstGeom>
        </p:spPr>
      </p:pic>
      <p:sp>
        <p:nvSpPr>
          <p:cNvPr id="2" name="TextBox 1">
            <a:extLst>
              <a:ext uri="{FF2B5EF4-FFF2-40B4-BE49-F238E27FC236}">
                <a16:creationId xmlns:a16="http://schemas.microsoft.com/office/drawing/2014/main" id="{F6F8FE9B-C977-C5B5-FAFA-79E143C52499}"/>
              </a:ext>
            </a:extLst>
          </p:cNvPr>
          <p:cNvSpPr txBox="1"/>
          <p:nvPr/>
        </p:nvSpPr>
        <p:spPr>
          <a:xfrm>
            <a:off x="697043" y="816964"/>
            <a:ext cx="7262734" cy="707886"/>
          </a:xfrm>
          <a:prstGeom prst="rect">
            <a:avLst/>
          </a:prstGeom>
          <a:noFill/>
        </p:spPr>
        <p:txBody>
          <a:bodyPr wrap="square" rtlCol="0">
            <a:spAutoFit/>
          </a:bodyPr>
          <a:lstStyle/>
          <a:p>
            <a:r>
              <a:rPr lang="en-US" sz="4000" b="1" u="sng" dirty="0"/>
              <a:t>Tips and Tricks</a:t>
            </a:r>
          </a:p>
        </p:txBody>
      </p:sp>
      <p:pic>
        <p:nvPicPr>
          <p:cNvPr id="5" name="Picture 4">
            <a:extLst>
              <a:ext uri="{FF2B5EF4-FFF2-40B4-BE49-F238E27FC236}">
                <a16:creationId xmlns:a16="http://schemas.microsoft.com/office/drawing/2014/main" id="{38E93367-2F7E-2BD8-E742-68DD932C0131}"/>
              </a:ext>
            </a:extLst>
          </p:cNvPr>
          <p:cNvPicPr>
            <a:picLocks noChangeAspect="1"/>
          </p:cNvPicPr>
          <p:nvPr/>
        </p:nvPicPr>
        <p:blipFill>
          <a:blip r:embed="rId4"/>
          <a:stretch>
            <a:fillRect/>
          </a:stretch>
        </p:blipFill>
        <p:spPr>
          <a:xfrm>
            <a:off x="94211" y="3380679"/>
            <a:ext cx="7400940" cy="3416116"/>
          </a:xfrm>
          <a:prstGeom prst="rect">
            <a:avLst/>
          </a:prstGeom>
        </p:spPr>
      </p:pic>
      <p:pic>
        <p:nvPicPr>
          <p:cNvPr id="7" name="Picture 6">
            <a:extLst>
              <a:ext uri="{FF2B5EF4-FFF2-40B4-BE49-F238E27FC236}">
                <a16:creationId xmlns:a16="http://schemas.microsoft.com/office/drawing/2014/main" id="{6BCFD557-33BB-66AE-01E0-3671BDB50F0D}"/>
              </a:ext>
            </a:extLst>
          </p:cNvPr>
          <p:cNvPicPr>
            <a:picLocks noChangeAspect="1"/>
          </p:cNvPicPr>
          <p:nvPr/>
        </p:nvPicPr>
        <p:blipFill>
          <a:blip r:embed="rId5"/>
          <a:stretch>
            <a:fillRect/>
          </a:stretch>
        </p:blipFill>
        <p:spPr>
          <a:xfrm>
            <a:off x="4267042" y="286057"/>
            <a:ext cx="6705599" cy="3094622"/>
          </a:xfrm>
          <a:prstGeom prst="rect">
            <a:avLst/>
          </a:prstGeom>
        </p:spPr>
      </p:pic>
    </p:spTree>
    <p:extLst>
      <p:ext uri="{BB962C8B-B14F-4D97-AF65-F5344CB8AC3E}">
        <p14:creationId xmlns:p14="http://schemas.microsoft.com/office/powerpoint/2010/main" val="9327033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25782"/>
            <a:ext cx="12252960" cy="6909564"/>
          </a:xfrm>
          <a:prstGeom prst="rect">
            <a:avLst/>
          </a:prstGeom>
        </p:spPr>
      </p:pic>
      <p:sp>
        <p:nvSpPr>
          <p:cNvPr id="2" name="Google Shape;219;p29">
            <a:extLst>
              <a:ext uri="{FF2B5EF4-FFF2-40B4-BE49-F238E27FC236}">
                <a16:creationId xmlns:a16="http://schemas.microsoft.com/office/drawing/2014/main" id="{6348B2E2-6BDF-BBCB-D2C5-7A26E5CAA854}"/>
              </a:ext>
            </a:extLst>
          </p:cNvPr>
          <p:cNvSpPr txBox="1">
            <a:spLocks/>
          </p:cNvSpPr>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chemeClr val="dk1"/>
              </a:buClr>
              <a:buSzPts val="4400"/>
              <a:buFont typeface="Calibri"/>
              <a:buNone/>
            </a:pPr>
            <a:r>
              <a:rPr lang="en-US" b="1" u="sng" dirty="0"/>
              <a:t>Questions?</a:t>
            </a:r>
          </a:p>
        </p:txBody>
      </p:sp>
      <p:sp>
        <p:nvSpPr>
          <p:cNvPr id="3" name="Google Shape;220;p29">
            <a:extLst>
              <a:ext uri="{FF2B5EF4-FFF2-40B4-BE49-F238E27FC236}">
                <a16:creationId xmlns:a16="http://schemas.microsoft.com/office/drawing/2014/main" id="{F9F94966-E995-E2D2-005C-3156FA780593}"/>
              </a:ext>
            </a:extLst>
          </p:cNvPr>
          <p:cNvSpPr txBox="1">
            <a:spLocks/>
          </p:cNvSpPr>
          <p:nvPr/>
        </p:nvSpPr>
        <p:spPr>
          <a:xfrm>
            <a:off x="838200" y="1960065"/>
            <a:ext cx="4776300" cy="4351500"/>
          </a:xfrm>
          <a:prstGeom prst="rect">
            <a:avLst/>
          </a:prstGeom>
          <a:noFill/>
          <a:ln>
            <a:noFill/>
          </a:ln>
        </p:spPr>
        <p:txBody>
          <a:bodyPr spcFirstLastPara="1" wrap="square" lIns="91425" tIns="45700" rIns="91425" bIns="4570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b="1" dirty="0"/>
              <a:t>Katie Puskar</a:t>
            </a:r>
          </a:p>
          <a:p>
            <a:pPr marL="0" indent="0">
              <a:spcBef>
                <a:spcPts val="0"/>
              </a:spcBef>
              <a:buFont typeface="Arial" panose="020B0604020202020204" pitchFamily="34" charset="0"/>
              <a:buNone/>
            </a:pPr>
            <a:endParaRPr lang="en-US" b="1" dirty="0"/>
          </a:p>
          <a:p>
            <a:pPr marL="0" indent="0">
              <a:spcBef>
                <a:spcPts val="0"/>
              </a:spcBef>
              <a:buFont typeface="Arial" panose="020B0604020202020204" pitchFamily="34" charset="0"/>
              <a:buNone/>
            </a:pPr>
            <a:r>
              <a:rPr lang="en-US" dirty="0"/>
              <a:t>MDHHS</a:t>
            </a:r>
          </a:p>
          <a:p>
            <a:pPr marL="0" indent="0">
              <a:spcBef>
                <a:spcPts val="0"/>
              </a:spcBef>
              <a:buFont typeface="Arial" panose="020B0604020202020204" pitchFamily="34" charset="0"/>
              <a:buNone/>
            </a:pPr>
            <a:endParaRPr lang="en-US" dirty="0"/>
          </a:p>
          <a:p>
            <a:pPr marL="0" indent="0">
              <a:spcBef>
                <a:spcPts val="0"/>
              </a:spcBef>
              <a:buFont typeface="Arial" panose="020B0604020202020204" pitchFamily="34" charset="0"/>
              <a:buNone/>
            </a:pPr>
            <a:r>
              <a:rPr lang="en-US" dirty="0"/>
              <a:t>Disaster Preparedness Analyst </a:t>
            </a:r>
          </a:p>
          <a:p>
            <a:pPr marL="0" indent="0">
              <a:spcBef>
                <a:spcPts val="0"/>
              </a:spcBef>
              <a:buFont typeface="Arial" panose="020B0604020202020204" pitchFamily="34" charset="0"/>
              <a:buNone/>
            </a:pPr>
            <a:endParaRPr lang="en-US" dirty="0"/>
          </a:p>
          <a:p>
            <a:pPr marL="0" indent="0">
              <a:spcBef>
                <a:spcPts val="0"/>
              </a:spcBef>
              <a:buFont typeface="Arial" panose="020B0604020202020204" pitchFamily="34" charset="0"/>
              <a:buNone/>
            </a:pPr>
            <a:endParaRPr lang="en-US" dirty="0"/>
          </a:p>
          <a:p>
            <a:pPr marL="0" indent="0">
              <a:buClr>
                <a:schemeClr val="dk1"/>
              </a:buClr>
              <a:buSzPts val="2800"/>
              <a:buFont typeface="Arial" panose="020B0604020202020204" pitchFamily="34" charset="0"/>
              <a:buNone/>
            </a:pPr>
            <a:r>
              <a:rPr lang="en-US" dirty="0"/>
              <a:t>Email: </a:t>
            </a:r>
            <a:r>
              <a:rPr lang="en-US" u="sng" dirty="0">
                <a:solidFill>
                  <a:schemeClr val="hlink"/>
                </a:solidFill>
                <a:hlinkClick r:id="rId3"/>
              </a:rPr>
              <a:t>puskark1@michigan.gov</a:t>
            </a:r>
            <a:endParaRPr lang="en-US" dirty="0"/>
          </a:p>
          <a:p>
            <a:pPr marL="0" indent="0">
              <a:buClr>
                <a:schemeClr val="dk1"/>
              </a:buClr>
              <a:buSzPts val="2800"/>
              <a:buFont typeface="Arial" panose="020B0604020202020204" pitchFamily="34" charset="0"/>
              <a:buNone/>
            </a:pPr>
            <a:endParaRPr lang="en-US" dirty="0"/>
          </a:p>
        </p:txBody>
      </p:sp>
      <p:sp>
        <p:nvSpPr>
          <p:cNvPr id="5" name="Google Shape;221;p29">
            <a:extLst>
              <a:ext uri="{FF2B5EF4-FFF2-40B4-BE49-F238E27FC236}">
                <a16:creationId xmlns:a16="http://schemas.microsoft.com/office/drawing/2014/main" id="{F1BA4FE4-F1CE-86F2-AF89-FEF437535B8A}"/>
              </a:ext>
            </a:extLst>
          </p:cNvPr>
          <p:cNvSpPr txBox="1">
            <a:spLocks/>
          </p:cNvSpPr>
          <p:nvPr/>
        </p:nvSpPr>
        <p:spPr>
          <a:xfrm>
            <a:off x="6905625" y="1960228"/>
            <a:ext cx="5286375" cy="4351337"/>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b="1" dirty="0"/>
              <a:t>Luke Aurner</a:t>
            </a:r>
          </a:p>
          <a:p>
            <a:pPr marL="0" indent="0">
              <a:spcBef>
                <a:spcPts val="0"/>
              </a:spcBef>
              <a:buFont typeface="Arial" panose="020B0604020202020204" pitchFamily="34" charset="0"/>
              <a:buNone/>
            </a:pPr>
            <a:endParaRPr lang="en-US" b="1" dirty="0"/>
          </a:p>
          <a:p>
            <a:pPr marL="0" indent="0">
              <a:spcBef>
                <a:spcPts val="0"/>
              </a:spcBef>
              <a:buFont typeface="Arial" panose="020B0604020202020204" pitchFamily="34" charset="0"/>
              <a:buNone/>
            </a:pPr>
            <a:r>
              <a:rPr lang="en-US" dirty="0"/>
              <a:t>MI Region 6</a:t>
            </a:r>
          </a:p>
          <a:p>
            <a:pPr marL="12700" marR="165100" indent="0">
              <a:lnSpc>
                <a:spcPct val="100000"/>
              </a:lnSpc>
              <a:spcBef>
                <a:spcPts val="1900"/>
              </a:spcBef>
              <a:buClr>
                <a:schemeClr val="dk1"/>
              </a:buClr>
              <a:buSzPts val="1100"/>
              <a:buFont typeface="Arial"/>
              <a:buNone/>
            </a:pPr>
            <a:r>
              <a:rPr lang="en-US" dirty="0"/>
              <a:t>Healthcare Coalition Regional  Coordinator</a:t>
            </a:r>
          </a:p>
          <a:p>
            <a:pPr marL="0" indent="0">
              <a:spcBef>
                <a:spcPts val="0"/>
              </a:spcBef>
              <a:buFont typeface="Arial" panose="020B0604020202020204" pitchFamily="34" charset="0"/>
              <a:buNone/>
            </a:pPr>
            <a:endParaRPr lang="en-US" dirty="0"/>
          </a:p>
          <a:p>
            <a:pPr marL="0" indent="0">
              <a:buClr>
                <a:schemeClr val="dk1"/>
              </a:buClr>
              <a:buSzPts val="2800"/>
              <a:buFont typeface="Arial" panose="020B0604020202020204" pitchFamily="34" charset="0"/>
              <a:buNone/>
            </a:pPr>
            <a:r>
              <a:rPr lang="en-US" dirty="0"/>
              <a:t>Email: </a:t>
            </a:r>
            <a:r>
              <a:rPr lang="en-US" u="sng" dirty="0">
                <a:solidFill>
                  <a:schemeClr val="hlink"/>
                </a:solidFill>
                <a:hlinkClick r:id="rId4"/>
              </a:rPr>
              <a:t>laurner@wmrmc.org</a:t>
            </a:r>
            <a:endParaRPr lang="en-US" dirty="0"/>
          </a:p>
        </p:txBody>
      </p:sp>
    </p:spTree>
    <p:extLst>
      <p:ext uri="{BB962C8B-B14F-4D97-AF65-F5344CB8AC3E}">
        <p14:creationId xmlns:p14="http://schemas.microsoft.com/office/powerpoint/2010/main" val="25981864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25782"/>
            <a:ext cx="12252960" cy="6909564"/>
          </a:xfrm>
          <a:prstGeom prst="rect">
            <a:avLst/>
          </a:prstGeom>
        </p:spPr>
      </p:pic>
      <p:pic>
        <p:nvPicPr>
          <p:cNvPr id="2" name="Google Shape;159;p20" descr="A map of the world&#10;&#10;Description automatically generated with low confidence">
            <a:extLst>
              <a:ext uri="{FF2B5EF4-FFF2-40B4-BE49-F238E27FC236}">
                <a16:creationId xmlns:a16="http://schemas.microsoft.com/office/drawing/2014/main" id="{B7C2AA5D-9608-3A0E-CC1E-E5957DA4EEE6}"/>
              </a:ext>
            </a:extLst>
          </p:cNvPr>
          <p:cNvPicPr preferRelativeResize="0"/>
          <p:nvPr/>
        </p:nvPicPr>
        <p:blipFill rotWithShape="1">
          <a:blip r:embed="rId3">
            <a:alphaModFix/>
          </a:blip>
          <a:srcRect/>
          <a:stretch/>
        </p:blipFill>
        <p:spPr>
          <a:xfrm>
            <a:off x="3135277" y="453059"/>
            <a:ext cx="7193537" cy="5634233"/>
          </a:xfrm>
          <a:prstGeom prst="rect">
            <a:avLst/>
          </a:prstGeom>
          <a:noFill/>
          <a:ln>
            <a:noFill/>
          </a:ln>
        </p:spPr>
      </p:pic>
    </p:spTree>
    <p:extLst>
      <p:ext uri="{BB962C8B-B14F-4D97-AF65-F5344CB8AC3E}">
        <p14:creationId xmlns:p14="http://schemas.microsoft.com/office/powerpoint/2010/main" val="1737218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 y="-25782"/>
            <a:ext cx="12252960" cy="6909564"/>
          </a:xfrm>
          <a:prstGeom prst="rect">
            <a:avLst/>
          </a:prstGeom>
        </p:spPr>
      </p:pic>
      <p:sp>
        <p:nvSpPr>
          <p:cNvPr id="5" name="Google Shape;107;p5">
            <a:extLst>
              <a:ext uri="{FF2B5EF4-FFF2-40B4-BE49-F238E27FC236}">
                <a16:creationId xmlns:a16="http://schemas.microsoft.com/office/drawing/2014/main" id="{7262A05D-A586-35ED-C994-2B2E0384B91E}"/>
              </a:ext>
            </a:extLst>
          </p:cNvPr>
          <p:cNvSpPr txBox="1">
            <a:spLocks/>
          </p:cNvSpPr>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Calibri"/>
              <a:buNone/>
            </a:pPr>
            <a:r>
              <a:rPr lang="en-US"/>
              <a:t>Objectives</a:t>
            </a:r>
          </a:p>
        </p:txBody>
      </p:sp>
      <p:sp>
        <p:nvSpPr>
          <p:cNvPr id="6" name="Google Shape;108;p5">
            <a:extLst>
              <a:ext uri="{FF2B5EF4-FFF2-40B4-BE49-F238E27FC236}">
                <a16:creationId xmlns:a16="http://schemas.microsoft.com/office/drawing/2014/main" id="{490B6F8A-09FB-003E-F8E5-2CB60283479C}"/>
              </a:ext>
            </a:extLst>
          </p:cNvPr>
          <p:cNvSpPr txBox="1">
            <a:spLocks/>
          </p:cNvSpPr>
          <p:nvPr/>
        </p:nvSpPr>
        <p:spPr>
          <a:xfrm>
            <a:off x="1864650" y="1556501"/>
            <a:ext cx="9489000" cy="4620600"/>
          </a:xfrm>
          <a:prstGeom prst="rect">
            <a:avLst/>
          </a:prstGeom>
          <a:noFill/>
          <a:ln>
            <a:noFill/>
          </a:ln>
        </p:spPr>
        <p:txBody>
          <a:bodyPr spcFirstLastPara="1" wrap="square" lIns="91425" tIns="45700" rIns="91425" bIns="4570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dk1"/>
              </a:buClr>
              <a:buSzPts val="2800"/>
            </a:pPr>
            <a:r>
              <a:rPr lang="en-US" dirty="0"/>
              <a:t>Because our job is not to predict tomorrow based on yesterday, our job is to think outside the box and help healthcare overcome disaster.</a:t>
            </a:r>
          </a:p>
          <a:p>
            <a:pPr>
              <a:spcBef>
                <a:spcPts val="0"/>
              </a:spcBef>
              <a:buClr>
                <a:schemeClr val="dk1"/>
              </a:buClr>
              <a:buSzPts val="2800"/>
            </a:pPr>
            <a:endParaRPr lang="en-US" dirty="0"/>
          </a:p>
          <a:p>
            <a:pPr>
              <a:spcBef>
                <a:spcPts val="0"/>
              </a:spcBef>
              <a:buClr>
                <a:schemeClr val="dk1"/>
              </a:buClr>
              <a:buSzPts val="2800"/>
            </a:pPr>
            <a:r>
              <a:rPr lang="en-US" dirty="0"/>
              <a:t>Because in a response, there is a fog. History calls it a fog of war. War does not have to be people fighting against each other. War on drugs. </a:t>
            </a:r>
            <a:r>
              <a:rPr lang="en-US"/>
              <a:t>War on COVID</a:t>
            </a:r>
            <a:endParaRPr lang="en-US" dirty="0"/>
          </a:p>
        </p:txBody>
      </p:sp>
    </p:spTree>
    <p:extLst>
      <p:ext uri="{BB962C8B-B14F-4D97-AF65-F5344CB8AC3E}">
        <p14:creationId xmlns:p14="http://schemas.microsoft.com/office/powerpoint/2010/main" val="3209427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 y="-25782"/>
            <a:ext cx="12252960" cy="6909564"/>
          </a:xfrm>
          <a:prstGeom prst="rect">
            <a:avLst/>
          </a:prstGeom>
        </p:spPr>
      </p:pic>
      <p:sp>
        <p:nvSpPr>
          <p:cNvPr id="5" name="Google Shape;107;p5">
            <a:extLst>
              <a:ext uri="{FF2B5EF4-FFF2-40B4-BE49-F238E27FC236}">
                <a16:creationId xmlns:a16="http://schemas.microsoft.com/office/drawing/2014/main" id="{7262A05D-A586-35ED-C994-2B2E0384B91E}"/>
              </a:ext>
            </a:extLst>
          </p:cNvPr>
          <p:cNvSpPr txBox="1">
            <a:spLocks/>
          </p:cNvSpPr>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Calibri"/>
              <a:buNone/>
            </a:pPr>
            <a:r>
              <a:rPr lang="en-US"/>
              <a:t>Objectives</a:t>
            </a:r>
          </a:p>
        </p:txBody>
      </p:sp>
      <p:sp>
        <p:nvSpPr>
          <p:cNvPr id="6" name="Google Shape;108;p5">
            <a:extLst>
              <a:ext uri="{FF2B5EF4-FFF2-40B4-BE49-F238E27FC236}">
                <a16:creationId xmlns:a16="http://schemas.microsoft.com/office/drawing/2014/main" id="{490B6F8A-09FB-003E-F8E5-2CB60283479C}"/>
              </a:ext>
            </a:extLst>
          </p:cNvPr>
          <p:cNvSpPr txBox="1">
            <a:spLocks/>
          </p:cNvSpPr>
          <p:nvPr/>
        </p:nvSpPr>
        <p:spPr>
          <a:xfrm>
            <a:off x="1864650" y="1556501"/>
            <a:ext cx="9489000" cy="4620600"/>
          </a:xfrm>
          <a:prstGeom prst="rect">
            <a:avLst/>
          </a:prstGeom>
          <a:noFill/>
          <a:ln>
            <a:noFill/>
          </a:ln>
        </p:spPr>
        <p:txBody>
          <a:bodyPr spcFirstLastPara="1" wrap="square" lIns="91425" tIns="45700" rIns="91425" bIns="45700" anchor="t" anchorCtr="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dk1"/>
              </a:buClr>
              <a:buSzPts val="2800"/>
            </a:pPr>
            <a:r>
              <a:rPr lang="en-US"/>
              <a:t>Discuss the relationship between the Michigan Department of Health and Human Services and the Region 6 Healthcare Coalition </a:t>
            </a:r>
          </a:p>
          <a:p>
            <a:pPr>
              <a:buClr>
                <a:schemeClr val="dk1"/>
              </a:buClr>
              <a:buSzPts val="2800"/>
            </a:pPr>
            <a:r>
              <a:rPr lang="en-US"/>
              <a:t>Describe the functions and responsibilities of the  CHECC.</a:t>
            </a:r>
          </a:p>
          <a:p>
            <a:pPr>
              <a:buClr>
                <a:schemeClr val="dk1"/>
              </a:buClr>
              <a:buSzPts val="2800"/>
            </a:pPr>
            <a:r>
              <a:rPr lang="en-US"/>
              <a:t>Describe the functions and responsibilities of the Michigan Region 6 Medical Coordination Center.</a:t>
            </a:r>
          </a:p>
          <a:p>
            <a:pPr>
              <a:buClr>
                <a:schemeClr val="dk1"/>
              </a:buClr>
              <a:buSzPts val="2800"/>
            </a:pPr>
            <a:r>
              <a:rPr lang="en-US"/>
              <a:t>Describe the benefits of a regional medical coordination center and the modifications needed to ICS.</a:t>
            </a:r>
          </a:p>
          <a:p>
            <a:pPr>
              <a:buClr>
                <a:schemeClr val="dk1"/>
              </a:buClr>
              <a:buSzPts val="2800"/>
            </a:pPr>
            <a:r>
              <a:rPr lang="en-US"/>
              <a:t>Examine the use of technology to collaborate and communicate and how it has changed the way we respond.</a:t>
            </a:r>
          </a:p>
          <a:p>
            <a:pPr>
              <a:buClr>
                <a:schemeClr val="dk1"/>
              </a:buClr>
              <a:buSzPts val="2800"/>
            </a:pPr>
            <a:r>
              <a:rPr lang="en-US"/>
              <a:t>Identify other ways a dedicated MCC can assist regional partners.</a:t>
            </a:r>
            <a:endParaRPr lang="en-US" dirty="0"/>
          </a:p>
        </p:txBody>
      </p:sp>
    </p:spTree>
    <p:extLst>
      <p:ext uri="{BB962C8B-B14F-4D97-AF65-F5344CB8AC3E}">
        <p14:creationId xmlns:p14="http://schemas.microsoft.com/office/powerpoint/2010/main" val="2190287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 y="-25782"/>
            <a:ext cx="12252960" cy="6909564"/>
          </a:xfrm>
          <a:prstGeom prst="rect">
            <a:avLst/>
          </a:prstGeom>
        </p:spPr>
      </p:pic>
      <p:sp>
        <p:nvSpPr>
          <p:cNvPr id="5" name="Google Shape;107;p5">
            <a:extLst>
              <a:ext uri="{FF2B5EF4-FFF2-40B4-BE49-F238E27FC236}">
                <a16:creationId xmlns:a16="http://schemas.microsoft.com/office/drawing/2014/main" id="{7262A05D-A586-35ED-C994-2B2E0384B91E}"/>
              </a:ext>
            </a:extLst>
          </p:cNvPr>
          <p:cNvSpPr txBox="1">
            <a:spLocks/>
          </p:cNvSpPr>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Calibri"/>
              <a:buNone/>
            </a:pPr>
            <a:r>
              <a:rPr lang="en-US" dirty="0"/>
              <a:t>Coordinated Communications</a:t>
            </a:r>
          </a:p>
        </p:txBody>
      </p:sp>
      <p:sp>
        <p:nvSpPr>
          <p:cNvPr id="2" name="TextBox 1">
            <a:extLst>
              <a:ext uri="{FF2B5EF4-FFF2-40B4-BE49-F238E27FC236}">
                <a16:creationId xmlns:a16="http://schemas.microsoft.com/office/drawing/2014/main" id="{ABEB54FB-D7C5-BD01-187C-F05F9C63DE75}"/>
              </a:ext>
            </a:extLst>
          </p:cNvPr>
          <p:cNvSpPr txBox="1"/>
          <p:nvPr/>
        </p:nvSpPr>
        <p:spPr>
          <a:xfrm>
            <a:off x="9305196" y="869498"/>
            <a:ext cx="2589688" cy="1446550"/>
          </a:xfrm>
          <a:prstGeom prst="rect">
            <a:avLst/>
          </a:prstGeom>
          <a:noFill/>
        </p:spPr>
        <p:txBody>
          <a:bodyPr wrap="square" rtlCol="0">
            <a:spAutoFit/>
          </a:bodyPr>
          <a:lstStyle/>
          <a:p>
            <a:r>
              <a:rPr lang="en-US" sz="4400" b="1" dirty="0"/>
              <a:t>Federal		</a:t>
            </a:r>
          </a:p>
        </p:txBody>
      </p:sp>
      <p:pic>
        <p:nvPicPr>
          <p:cNvPr id="3" name="Picture 2">
            <a:extLst>
              <a:ext uri="{FF2B5EF4-FFF2-40B4-BE49-F238E27FC236}">
                <a16:creationId xmlns:a16="http://schemas.microsoft.com/office/drawing/2014/main" id="{40A29E18-4DE6-A641-2CF6-69439DFE30F2}"/>
              </a:ext>
            </a:extLst>
          </p:cNvPr>
          <p:cNvPicPr>
            <a:picLocks noChangeAspect="1"/>
          </p:cNvPicPr>
          <p:nvPr/>
        </p:nvPicPr>
        <p:blipFill>
          <a:blip r:embed="rId4"/>
          <a:stretch>
            <a:fillRect/>
          </a:stretch>
        </p:blipFill>
        <p:spPr>
          <a:xfrm>
            <a:off x="1047233" y="2495301"/>
            <a:ext cx="10097534" cy="3493201"/>
          </a:xfrm>
          <a:prstGeom prst="rect">
            <a:avLst/>
          </a:prstGeom>
        </p:spPr>
      </p:pic>
    </p:spTree>
    <p:extLst>
      <p:ext uri="{BB962C8B-B14F-4D97-AF65-F5344CB8AC3E}">
        <p14:creationId xmlns:p14="http://schemas.microsoft.com/office/powerpoint/2010/main" val="2592709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663A-76DA-59E5-D8D6-4DF07F0BC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 y="-25782"/>
            <a:ext cx="12252960" cy="6909564"/>
          </a:xfrm>
          <a:prstGeom prst="rect">
            <a:avLst/>
          </a:prstGeom>
        </p:spPr>
      </p:pic>
      <p:sp>
        <p:nvSpPr>
          <p:cNvPr id="5" name="Google Shape;107;p5">
            <a:extLst>
              <a:ext uri="{FF2B5EF4-FFF2-40B4-BE49-F238E27FC236}">
                <a16:creationId xmlns:a16="http://schemas.microsoft.com/office/drawing/2014/main" id="{7262A05D-A586-35ED-C994-2B2E0384B91E}"/>
              </a:ext>
            </a:extLst>
          </p:cNvPr>
          <p:cNvSpPr txBox="1">
            <a:spLocks/>
          </p:cNvSpPr>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Calibri"/>
              <a:buNone/>
            </a:pPr>
            <a:r>
              <a:rPr lang="en-US" dirty="0"/>
              <a:t>Coordinated Communications</a:t>
            </a:r>
          </a:p>
        </p:txBody>
      </p:sp>
      <p:sp>
        <p:nvSpPr>
          <p:cNvPr id="2" name="TextBox 1">
            <a:extLst>
              <a:ext uri="{FF2B5EF4-FFF2-40B4-BE49-F238E27FC236}">
                <a16:creationId xmlns:a16="http://schemas.microsoft.com/office/drawing/2014/main" id="{ABEB54FB-D7C5-BD01-187C-F05F9C63DE75}"/>
              </a:ext>
            </a:extLst>
          </p:cNvPr>
          <p:cNvSpPr txBox="1"/>
          <p:nvPr/>
        </p:nvSpPr>
        <p:spPr>
          <a:xfrm>
            <a:off x="9156534" y="683871"/>
            <a:ext cx="1622302" cy="2123658"/>
          </a:xfrm>
          <a:prstGeom prst="rect">
            <a:avLst/>
          </a:prstGeom>
          <a:noFill/>
        </p:spPr>
        <p:txBody>
          <a:bodyPr wrap="square" rtlCol="0">
            <a:spAutoFit/>
          </a:bodyPr>
          <a:lstStyle/>
          <a:p>
            <a:r>
              <a:rPr lang="en-US" sz="4400" b="1" dirty="0"/>
              <a:t>State		</a:t>
            </a:r>
          </a:p>
        </p:txBody>
      </p:sp>
      <p:pic>
        <p:nvPicPr>
          <p:cNvPr id="9" name="Picture 8" descr="A group of people in a meeting&#10;&#10;Description automatically generated with medium confidence">
            <a:extLst>
              <a:ext uri="{FF2B5EF4-FFF2-40B4-BE49-F238E27FC236}">
                <a16:creationId xmlns:a16="http://schemas.microsoft.com/office/drawing/2014/main" id="{C870D54B-5639-5DC9-FCBC-B7069BF07C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669489"/>
            <a:ext cx="6030190" cy="4020127"/>
          </a:xfrm>
          <a:prstGeom prst="rect">
            <a:avLst/>
          </a:prstGeom>
        </p:spPr>
      </p:pic>
      <p:pic>
        <p:nvPicPr>
          <p:cNvPr id="7" name="Picture 6" descr="A group of people sitting at a table&#10;&#10;Description automatically generated with low confidence">
            <a:extLst>
              <a:ext uri="{FF2B5EF4-FFF2-40B4-BE49-F238E27FC236}">
                <a16:creationId xmlns:a16="http://schemas.microsoft.com/office/drawing/2014/main" id="{6759BABA-2DB9-1A06-C2B4-E2104C21E7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174" y="1532059"/>
            <a:ext cx="6642248" cy="4428165"/>
          </a:xfrm>
          <a:prstGeom prst="rect">
            <a:avLst/>
          </a:prstGeom>
        </p:spPr>
      </p:pic>
    </p:spTree>
    <p:extLst>
      <p:ext uri="{BB962C8B-B14F-4D97-AF65-F5344CB8AC3E}">
        <p14:creationId xmlns:p14="http://schemas.microsoft.com/office/powerpoint/2010/main" val="14118989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2a52d59-323b-46ee-97f3-dd2ab6261d5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93377D5A71CE34FB9253A834038DB4A" ma:contentTypeVersion="13" ma:contentTypeDescription="Create a new document." ma:contentTypeScope="" ma:versionID="f0f1ee5d7ce9b926c4794abcc18a8398">
  <xsd:schema xmlns:xsd="http://www.w3.org/2001/XMLSchema" xmlns:xs="http://www.w3.org/2001/XMLSchema" xmlns:p="http://schemas.microsoft.com/office/2006/metadata/properties" xmlns:ns2="a2a52d59-323b-46ee-97f3-dd2ab6261d56" xmlns:ns3="0878de57-99f4-43c4-801a-e78170dabb1e" targetNamespace="http://schemas.microsoft.com/office/2006/metadata/properties" ma:root="true" ma:fieldsID="391eab05289851063e722751dcfa2439" ns2:_="" ns3:_="">
    <xsd:import namespace="a2a52d59-323b-46ee-97f3-dd2ab6261d56"/>
    <xsd:import namespace="0878de57-99f4-43c4-801a-e78170dabb1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a52d59-323b-46ee-97f3-dd2ab6261d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081ecdde-f687-4e2b-a1bb-b56e481fdfd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878de57-99f4-43c4-801a-e78170dabb1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F784078-2876-4433-B766-59AFC329A698}">
  <ds:schemaRefs>
    <ds:schemaRef ds:uri="0878de57-99f4-43c4-801a-e78170dabb1e"/>
    <ds:schemaRef ds:uri="http://www.w3.org/XML/1998/namespace"/>
    <ds:schemaRef ds:uri="http://purl.org/dc/dcmityp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a2a52d59-323b-46ee-97f3-dd2ab6261d56"/>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B36CBDC7-CC27-4F6B-9C20-A9F7E3DA48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a52d59-323b-46ee-97f3-dd2ab6261d56"/>
    <ds:schemaRef ds:uri="0878de57-99f4-43c4-801a-e78170dabb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ACB80B-668B-43D7-AC39-D609207759E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1058</TotalTime>
  <Words>1248</Words>
  <Application>Microsoft Office PowerPoint</Application>
  <PresentationFormat>Widescreen</PresentationFormat>
  <Paragraphs>200</Paragraphs>
  <Slides>53</Slides>
  <Notes>11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0" baseType="lpstr">
      <vt:lpstr>Arial</vt:lpstr>
      <vt:lpstr>Bell MT</vt:lpstr>
      <vt:lpstr>Calibri</vt:lpstr>
      <vt:lpstr>Calibri Light</vt:lpstr>
      <vt:lpstr>Roboto</vt:lpstr>
      <vt:lpstr>Office Theme</vt:lpstr>
      <vt:lpstr>Adobe 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Grace Reilly</dc:creator>
  <cp:lastModifiedBy>Luke Aurner</cp:lastModifiedBy>
  <cp:revision>38</cp:revision>
  <cp:lastPrinted>2022-11-27T19:10:04Z</cp:lastPrinted>
  <dcterms:created xsi:type="dcterms:W3CDTF">2022-06-10T12:46:20Z</dcterms:created>
  <dcterms:modified xsi:type="dcterms:W3CDTF">2022-11-29T20:07:09Z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0x010100193377D5A71CE34FB9253A834038DB4A</vt:lpwstr>
  </property>
  <property fmtid="{D5CDD505-2E9C-101B-9397-08002B2CF9AE}" pid="3" name="MediaServiceImageTags">
    <vt:lpwstr/>
  </property>
  <property fmtid="{D5CDD505-2E9C-101B-9397-08002B2CF9AE}" pid="4" name="MSIP_Label_2f46dfe0-534f-4c95-815c-5b1af86b9823_Enabled">
    <vt:lpwstr>true</vt:lpwstr>
  </property>
  <property fmtid="{D5CDD505-2E9C-101B-9397-08002B2CF9AE}" pid="5" name="MSIP_Label_2f46dfe0-534f-4c95-815c-5b1af86b9823_SetDate">
    <vt:lpwstr>2022-06-15T15:14:27Z</vt:lpwstr>
  </property>
  <property fmtid="{D5CDD505-2E9C-101B-9397-08002B2CF9AE}" pid="6" name="MSIP_Label_2f46dfe0-534f-4c95-815c-5b1af86b9823_Method">
    <vt:lpwstr>Privileged</vt:lpwstr>
  </property>
  <property fmtid="{D5CDD505-2E9C-101B-9397-08002B2CF9AE}" pid="7" name="MSIP_Label_2f46dfe0-534f-4c95-815c-5b1af86b9823_Name">
    <vt:lpwstr>2f46dfe0-534f-4c95-815c-5b1af86b9823</vt:lpwstr>
  </property>
  <property fmtid="{D5CDD505-2E9C-101B-9397-08002B2CF9AE}" pid="8" name="MSIP_Label_2f46dfe0-534f-4c95-815c-5b1af86b9823_SiteId">
    <vt:lpwstr>d5fb7087-3777-42ad-966a-892ef47225d1</vt:lpwstr>
  </property>
  <property fmtid="{D5CDD505-2E9C-101B-9397-08002B2CF9AE}" pid="9" name="MSIP_Label_2f46dfe0-534f-4c95-815c-5b1af86b9823_ActionId">
    <vt:lpwstr>65ebe8da-7f91-4e7b-9d8d-bb496ddb4243</vt:lpwstr>
  </property>
  <property fmtid="{D5CDD505-2E9C-101B-9397-08002B2CF9AE}" pid="10" name="MSIP_Label_2f46dfe0-534f-4c95-815c-5b1af86b9823_ContentBits">
    <vt:lpwstr>0</vt:lpwstr>
  </property>
</Properties>
</file>