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64" r:id="rId5"/>
    <p:sldId id="263" r:id="rId6"/>
    <p:sldId id="265" r:id="rId7"/>
    <p:sldId id="259" r:id="rId8"/>
    <p:sldId id="258" r:id="rId9"/>
    <p:sldId id="266" r:id="rId10"/>
    <p:sldId id="270" r:id="rId11"/>
    <p:sldId id="271" r:id="rId12"/>
    <p:sldId id="272" r:id="rId13"/>
    <p:sldId id="278" r:id="rId14"/>
    <p:sldId id="273" r:id="rId15"/>
    <p:sldId id="277" r:id="rId16"/>
    <p:sldId id="276"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645A1A-0964-4328-955B-C2867945371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821C6AF7-8448-4086-8CDD-F811C14E4677}">
      <dgm:prSet/>
      <dgm:spPr/>
      <dgm:t>
        <a:bodyPr/>
        <a:lstStyle/>
        <a:p>
          <a:r>
            <a:rPr lang="en-US" b="1" i="0" baseline="0"/>
            <a:t>Surge capacity </a:t>
          </a:r>
          <a:r>
            <a:rPr lang="en-US" b="0" i="0" baseline="0"/>
            <a:t>is the ability to manage a sudden influx of patients. It is dependent on a well-functioning incident command system (ICS) and the variables of space, supplies, and staff. The surge requirements may extend beyond placing patients into beds and should include all aspects related to clinical services (e.g., laboratory studies, radiology exams, operating rooms). </a:t>
          </a:r>
          <a:endParaRPr lang="en-US"/>
        </a:p>
      </dgm:t>
    </dgm:pt>
    <dgm:pt modelId="{46A42387-5816-4FD7-8B49-41FDD5E0D048}" type="parTrans" cxnId="{B253B94E-B57C-4E45-9665-8BAD5E245EBB}">
      <dgm:prSet/>
      <dgm:spPr/>
      <dgm:t>
        <a:bodyPr/>
        <a:lstStyle/>
        <a:p>
          <a:endParaRPr lang="en-US"/>
        </a:p>
      </dgm:t>
    </dgm:pt>
    <dgm:pt modelId="{C811B159-23DA-404B-AA93-FCB2244CCDAB}" type="sibTrans" cxnId="{B253B94E-B57C-4E45-9665-8BAD5E245EBB}">
      <dgm:prSet/>
      <dgm:spPr/>
      <dgm:t>
        <a:bodyPr/>
        <a:lstStyle/>
        <a:p>
          <a:endParaRPr lang="en-US"/>
        </a:p>
      </dgm:t>
    </dgm:pt>
    <dgm:pt modelId="{369E8240-7267-4C92-9CBF-2257CA5A4A23}">
      <dgm:prSet/>
      <dgm:spPr/>
      <dgm:t>
        <a:bodyPr/>
        <a:lstStyle/>
        <a:p>
          <a:r>
            <a:rPr lang="en-US" b="1" i="0" baseline="0"/>
            <a:t>Surge capability </a:t>
          </a:r>
          <a:r>
            <a:rPr lang="en-US" b="0" i="0" baseline="0"/>
            <a:t>is the ability to manage patients requiring very specialized medical care. Surge requirements span a range of medical and health care services (e.g., expertise, information, procedures, or personnel) that are not normally available at the location where they are needed (e.g., pediatric care provided at non-pediatric facilities or burn care services at a non-burn center). Surge capability also includes special interventions in response to uncommon and resource intensive patient </a:t>
          </a:r>
          <a:r>
            <a:rPr lang="en-US" b="0" i="1" baseline="0"/>
            <a:t>diagnoses </a:t>
          </a:r>
          <a:endParaRPr lang="en-US"/>
        </a:p>
      </dgm:t>
    </dgm:pt>
    <dgm:pt modelId="{AC7724F5-3D79-4481-B770-B035DE4BB942}" type="parTrans" cxnId="{A97F8694-8CB8-4DB2-902A-4F6E7010B3EE}">
      <dgm:prSet/>
      <dgm:spPr/>
      <dgm:t>
        <a:bodyPr/>
        <a:lstStyle/>
        <a:p>
          <a:endParaRPr lang="en-US"/>
        </a:p>
      </dgm:t>
    </dgm:pt>
    <dgm:pt modelId="{D01477AE-87D2-480D-B600-B7AE8FBB3A57}" type="sibTrans" cxnId="{A97F8694-8CB8-4DB2-902A-4F6E7010B3EE}">
      <dgm:prSet/>
      <dgm:spPr/>
      <dgm:t>
        <a:bodyPr/>
        <a:lstStyle/>
        <a:p>
          <a:endParaRPr lang="en-US"/>
        </a:p>
      </dgm:t>
    </dgm:pt>
    <dgm:pt modelId="{71C8BD12-5D61-4EF9-988D-5740BF24BE7D}" type="pres">
      <dgm:prSet presAssocID="{2D645A1A-0964-4328-955B-C28679453713}" presName="linear" presStyleCnt="0">
        <dgm:presLayoutVars>
          <dgm:animLvl val="lvl"/>
          <dgm:resizeHandles val="exact"/>
        </dgm:presLayoutVars>
      </dgm:prSet>
      <dgm:spPr/>
    </dgm:pt>
    <dgm:pt modelId="{0E0A011B-4886-4033-B83D-C47FAA87982E}" type="pres">
      <dgm:prSet presAssocID="{821C6AF7-8448-4086-8CDD-F811C14E4677}" presName="parentText" presStyleLbl="node1" presStyleIdx="0" presStyleCnt="2">
        <dgm:presLayoutVars>
          <dgm:chMax val="0"/>
          <dgm:bulletEnabled val="1"/>
        </dgm:presLayoutVars>
      </dgm:prSet>
      <dgm:spPr/>
    </dgm:pt>
    <dgm:pt modelId="{BC4038F0-D22F-4D33-8A77-5D8D455F3477}" type="pres">
      <dgm:prSet presAssocID="{C811B159-23DA-404B-AA93-FCB2244CCDAB}" presName="spacer" presStyleCnt="0"/>
      <dgm:spPr/>
    </dgm:pt>
    <dgm:pt modelId="{626F99B8-B115-4666-853E-41356E8B0CFA}" type="pres">
      <dgm:prSet presAssocID="{369E8240-7267-4C92-9CBF-2257CA5A4A23}" presName="parentText" presStyleLbl="node1" presStyleIdx="1" presStyleCnt="2">
        <dgm:presLayoutVars>
          <dgm:chMax val="0"/>
          <dgm:bulletEnabled val="1"/>
        </dgm:presLayoutVars>
      </dgm:prSet>
      <dgm:spPr/>
    </dgm:pt>
  </dgm:ptLst>
  <dgm:cxnLst>
    <dgm:cxn modelId="{B253B94E-B57C-4E45-9665-8BAD5E245EBB}" srcId="{2D645A1A-0964-4328-955B-C28679453713}" destId="{821C6AF7-8448-4086-8CDD-F811C14E4677}" srcOrd="0" destOrd="0" parTransId="{46A42387-5816-4FD7-8B49-41FDD5E0D048}" sibTransId="{C811B159-23DA-404B-AA93-FCB2244CCDAB}"/>
    <dgm:cxn modelId="{A97F8694-8CB8-4DB2-902A-4F6E7010B3EE}" srcId="{2D645A1A-0964-4328-955B-C28679453713}" destId="{369E8240-7267-4C92-9CBF-2257CA5A4A23}" srcOrd="1" destOrd="0" parTransId="{AC7724F5-3D79-4481-B770-B035DE4BB942}" sibTransId="{D01477AE-87D2-480D-B600-B7AE8FBB3A57}"/>
    <dgm:cxn modelId="{98F555A8-6F08-467A-B466-6EB9B8F63983}" type="presOf" srcId="{821C6AF7-8448-4086-8CDD-F811C14E4677}" destId="{0E0A011B-4886-4033-B83D-C47FAA87982E}" srcOrd="0" destOrd="0" presId="urn:microsoft.com/office/officeart/2005/8/layout/vList2"/>
    <dgm:cxn modelId="{80CEC8C1-FE61-4D2D-AB1A-9FB726967A82}" type="presOf" srcId="{369E8240-7267-4C92-9CBF-2257CA5A4A23}" destId="{626F99B8-B115-4666-853E-41356E8B0CFA}" srcOrd="0" destOrd="0" presId="urn:microsoft.com/office/officeart/2005/8/layout/vList2"/>
    <dgm:cxn modelId="{DB6544DC-B87C-4781-840F-AA9A64463EA9}" type="presOf" srcId="{2D645A1A-0964-4328-955B-C28679453713}" destId="{71C8BD12-5D61-4EF9-988D-5740BF24BE7D}" srcOrd="0" destOrd="0" presId="urn:microsoft.com/office/officeart/2005/8/layout/vList2"/>
    <dgm:cxn modelId="{998E732C-9FF3-44A8-9651-DB829026BC8F}" type="presParOf" srcId="{71C8BD12-5D61-4EF9-988D-5740BF24BE7D}" destId="{0E0A011B-4886-4033-B83D-C47FAA87982E}" srcOrd="0" destOrd="0" presId="urn:microsoft.com/office/officeart/2005/8/layout/vList2"/>
    <dgm:cxn modelId="{BF0A49CC-D21D-44A9-884F-EEB605D57824}" type="presParOf" srcId="{71C8BD12-5D61-4EF9-988D-5740BF24BE7D}" destId="{BC4038F0-D22F-4D33-8A77-5D8D455F3477}" srcOrd="1" destOrd="0" presId="urn:microsoft.com/office/officeart/2005/8/layout/vList2"/>
    <dgm:cxn modelId="{A19C73A7-0C1A-45F3-9699-09B2BDDE4004}" type="presParOf" srcId="{71C8BD12-5D61-4EF9-988D-5740BF24BE7D}" destId="{626F99B8-B115-4666-853E-41356E8B0CF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FDC509-7C27-4CA2-B865-0028A2518ECA}" type="doc">
      <dgm:prSet loTypeId="urn:microsoft.com/office/officeart/2016/7/layout/VerticalDownArrowProcess" loCatId="process" qsTypeId="urn:microsoft.com/office/officeart/2005/8/quickstyle/simple1" qsCatId="simple" csTypeId="urn:microsoft.com/office/officeart/2005/8/colors/colorful2" csCatId="colorful"/>
      <dgm:spPr/>
      <dgm:t>
        <a:bodyPr/>
        <a:lstStyle/>
        <a:p>
          <a:endParaRPr lang="en-US"/>
        </a:p>
      </dgm:t>
    </dgm:pt>
    <dgm:pt modelId="{E1330BFB-0D87-4529-9852-081F475C8FA2}">
      <dgm:prSet/>
      <dgm:spPr/>
      <dgm:t>
        <a:bodyPr/>
        <a:lstStyle/>
        <a:p>
          <a:r>
            <a:rPr lang="en-US"/>
            <a:t>Assess</a:t>
          </a:r>
        </a:p>
      </dgm:t>
    </dgm:pt>
    <dgm:pt modelId="{A0CB8823-8A1F-4539-8B1E-2F6A1425B36A}" type="parTrans" cxnId="{31F06E5D-2FF4-44F9-B8FA-AAB2EC37D955}">
      <dgm:prSet/>
      <dgm:spPr/>
      <dgm:t>
        <a:bodyPr/>
        <a:lstStyle/>
        <a:p>
          <a:endParaRPr lang="en-US"/>
        </a:p>
      </dgm:t>
    </dgm:pt>
    <dgm:pt modelId="{098A432F-5166-41BC-8F3B-EDFF6678FEB6}" type="sibTrans" cxnId="{31F06E5D-2FF4-44F9-B8FA-AAB2EC37D955}">
      <dgm:prSet/>
      <dgm:spPr/>
      <dgm:t>
        <a:bodyPr/>
        <a:lstStyle/>
        <a:p>
          <a:endParaRPr lang="en-US"/>
        </a:p>
      </dgm:t>
    </dgm:pt>
    <dgm:pt modelId="{195B2C7B-FE7B-4E7D-B183-1D39AD7FB3A6}">
      <dgm:prSet/>
      <dgm:spPr/>
      <dgm:t>
        <a:bodyPr/>
        <a:lstStyle/>
        <a:p>
          <a:r>
            <a:rPr lang="en-US"/>
            <a:t>Assess an HCC’s capacity to support a large-scale, community-wide medical surge incident</a:t>
          </a:r>
        </a:p>
      </dgm:t>
    </dgm:pt>
    <dgm:pt modelId="{CE2AE4CA-5029-40E3-8577-7846A6832D4D}" type="parTrans" cxnId="{B2C285D2-1E80-4F66-A92D-83A85BDCF65B}">
      <dgm:prSet/>
      <dgm:spPr/>
      <dgm:t>
        <a:bodyPr/>
        <a:lstStyle/>
        <a:p>
          <a:endParaRPr lang="en-US"/>
        </a:p>
      </dgm:t>
    </dgm:pt>
    <dgm:pt modelId="{A651DD9F-692C-4103-B862-73020F913298}" type="sibTrans" cxnId="{B2C285D2-1E80-4F66-A92D-83A85BDCF65B}">
      <dgm:prSet/>
      <dgm:spPr/>
      <dgm:t>
        <a:bodyPr/>
        <a:lstStyle/>
        <a:p>
          <a:endParaRPr lang="en-US"/>
        </a:p>
      </dgm:t>
    </dgm:pt>
    <dgm:pt modelId="{D08AA6F8-BE32-4C69-B2EC-99FA7A75A1E4}">
      <dgm:prSet/>
      <dgm:spPr/>
      <dgm:t>
        <a:bodyPr/>
        <a:lstStyle/>
        <a:p>
          <a:r>
            <a:rPr lang="en-US"/>
            <a:t>Evaluate</a:t>
          </a:r>
        </a:p>
      </dgm:t>
    </dgm:pt>
    <dgm:pt modelId="{4C84C740-3992-43D6-8957-D124760DF488}" type="parTrans" cxnId="{05357343-C25C-4562-A538-73AF68C6F816}">
      <dgm:prSet/>
      <dgm:spPr/>
      <dgm:t>
        <a:bodyPr/>
        <a:lstStyle/>
        <a:p>
          <a:endParaRPr lang="en-US"/>
        </a:p>
      </dgm:t>
    </dgm:pt>
    <dgm:pt modelId="{2D668BC4-3FD7-4DED-AEEB-8E5FAF758356}" type="sibTrans" cxnId="{05357343-C25C-4562-A538-73AF68C6F816}">
      <dgm:prSet/>
      <dgm:spPr/>
      <dgm:t>
        <a:bodyPr/>
        <a:lstStyle/>
        <a:p>
          <a:endParaRPr lang="en-US"/>
        </a:p>
      </dgm:t>
    </dgm:pt>
    <dgm:pt modelId="{06D8B725-1F32-471F-891D-3D444B755F99}">
      <dgm:prSet/>
      <dgm:spPr/>
      <dgm:t>
        <a:bodyPr/>
        <a:lstStyle/>
        <a:p>
          <a:r>
            <a:rPr lang="en-US"/>
            <a:t>Evaluate a multitude of coalition preparedness and response documents and plans, including specialty surge annexes, transfer agreements, coordination plans with another state HCCs, and all other relevant plans</a:t>
          </a:r>
        </a:p>
      </dgm:t>
    </dgm:pt>
    <dgm:pt modelId="{9AB1B914-C150-4464-804F-B9E3F059B3D0}" type="parTrans" cxnId="{4DD1CF15-E0F6-4301-AB30-AD23E5294AB5}">
      <dgm:prSet/>
      <dgm:spPr/>
      <dgm:t>
        <a:bodyPr/>
        <a:lstStyle/>
        <a:p>
          <a:endParaRPr lang="en-US"/>
        </a:p>
      </dgm:t>
    </dgm:pt>
    <dgm:pt modelId="{055B5C9E-94E8-4773-B8DD-3839C3831DD4}" type="sibTrans" cxnId="{4DD1CF15-E0F6-4301-AB30-AD23E5294AB5}">
      <dgm:prSet/>
      <dgm:spPr/>
      <dgm:t>
        <a:bodyPr/>
        <a:lstStyle/>
        <a:p>
          <a:endParaRPr lang="en-US"/>
        </a:p>
      </dgm:t>
    </dgm:pt>
    <dgm:pt modelId="{2F90285C-0806-434F-97A6-FEB48EC8628D}">
      <dgm:prSet/>
      <dgm:spPr/>
      <dgm:t>
        <a:bodyPr/>
        <a:lstStyle/>
        <a:p>
          <a:r>
            <a:rPr lang="en-US"/>
            <a:t>Evaluate</a:t>
          </a:r>
        </a:p>
      </dgm:t>
    </dgm:pt>
    <dgm:pt modelId="{F3BCE65E-2F0C-4117-AE7A-83FB9969DDF7}" type="parTrans" cxnId="{90682783-1986-4DC6-BDE5-62E0A987149F}">
      <dgm:prSet/>
      <dgm:spPr/>
      <dgm:t>
        <a:bodyPr/>
        <a:lstStyle/>
        <a:p>
          <a:endParaRPr lang="en-US"/>
        </a:p>
      </dgm:t>
    </dgm:pt>
    <dgm:pt modelId="{073C6545-7108-4D7E-B8F6-95A32B5367C8}" type="sibTrans" cxnId="{90682783-1986-4DC6-BDE5-62E0A987149F}">
      <dgm:prSet/>
      <dgm:spPr/>
      <dgm:t>
        <a:bodyPr/>
        <a:lstStyle/>
        <a:p>
          <a:endParaRPr lang="en-US"/>
        </a:p>
      </dgm:t>
    </dgm:pt>
    <dgm:pt modelId="{D1105146-F4AB-4D0D-9C9D-CF6E4882BBDB}">
      <dgm:prSet/>
      <dgm:spPr/>
      <dgm:t>
        <a:bodyPr/>
        <a:lstStyle/>
        <a:p>
          <a:r>
            <a:rPr lang="en-US"/>
            <a:t>Evaluate coalition members’ ability to communicate and coordinate quickly to find and match available staffed beds, transportation, supplies and equipment, and personnel during a large-scale surge incident</a:t>
          </a:r>
        </a:p>
      </dgm:t>
    </dgm:pt>
    <dgm:pt modelId="{CC230E86-6FD8-4FE8-BAA3-67D50643A945}" type="parTrans" cxnId="{E4B4C4D9-1186-47D5-BB58-06FF7E3080D4}">
      <dgm:prSet/>
      <dgm:spPr/>
      <dgm:t>
        <a:bodyPr/>
        <a:lstStyle/>
        <a:p>
          <a:endParaRPr lang="en-US"/>
        </a:p>
      </dgm:t>
    </dgm:pt>
    <dgm:pt modelId="{55807F25-C7FA-4DFA-BB2A-4A656F2713A3}" type="sibTrans" cxnId="{E4B4C4D9-1186-47D5-BB58-06FF7E3080D4}">
      <dgm:prSet/>
      <dgm:spPr/>
      <dgm:t>
        <a:bodyPr/>
        <a:lstStyle/>
        <a:p>
          <a:endParaRPr lang="en-US"/>
        </a:p>
      </dgm:t>
    </dgm:pt>
    <dgm:pt modelId="{D1399C5C-5BBF-4A16-B4C0-AEA8FA99B15B}">
      <dgm:prSet/>
      <dgm:spPr/>
      <dgm:t>
        <a:bodyPr/>
        <a:lstStyle/>
        <a:p>
          <a:r>
            <a:rPr lang="en-US"/>
            <a:t>Assist</a:t>
          </a:r>
        </a:p>
      </dgm:t>
    </dgm:pt>
    <dgm:pt modelId="{7ACAFB37-93F5-4D83-97D1-A30BE7548F49}" type="parTrans" cxnId="{7AE49D56-FEB7-4D8C-95A3-3427B1CA0AF8}">
      <dgm:prSet/>
      <dgm:spPr/>
      <dgm:t>
        <a:bodyPr/>
        <a:lstStyle/>
        <a:p>
          <a:endParaRPr lang="en-US"/>
        </a:p>
      </dgm:t>
    </dgm:pt>
    <dgm:pt modelId="{AEC4FFF8-9E25-4D3E-9D73-EE6BB68B5793}" type="sibTrans" cxnId="{7AE49D56-FEB7-4D8C-95A3-3427B1CA0AF8}">
      <dgm:prSet/>
      <dgm:spPr/>
      <dgm:t>
        <a:bodyPr/>
        <a:lstStyle/>
        <a:p>
          <a:endParaRPr lang="en-US"/>
        </a:p>
      </dgm:t>
    </dgm:pt>
    <dgm:pt modelId="{99FD191C-5434-433F-BF80-3FE5DD5E780A}">
      <dgm:prSet/>
      <dgm:spPr/>
      <dgm:t>
        <a:bodyPr/>
        <a:lstStyle/>
        <a:p>
          <a:r>
            <a:rPr lang="en-US"/>
            <a:t>Assist HCCs and their members with improvement planning based on MRSE outcomes</a:t>
          </a:r>
        </a:p>
      </dgm:t>
    </dgm:pt>
    <dgm:pt modelId="{E75D0D39-F8F9-4335-8B6B-E9CC76E91780}" type="parTrans" cxnId="{AA0943EE-1A8E-471E-AB4C-74B5E0B1B0C7}">
      <dgm:prSet/>
      <dgm:spPr/>
      <dgm:t>
        <a:bodyPr/>
        <a:lstStyle/>
        <a:p>
          <a:endParaRPr lang="en-US"/>
        </a:p>
      </dgm:t>
    </dgm:pt>
    <dgm:pt modelId="{7C588B8A-8D7C-4857-9646-C8069D6C704E}" type="sibTrans" cxnId="{AA0943EE-1A8E-471E-AB4C-74B5E0B1B0C7}">
      <dgm:prSet/>
      <dgm:spPr/>
      <dgm:t>
        <a:bodyPr/>
        <a:lstStyle/>
        <a:p>
          <a:endParaRPr lang="en-US"/>
        </a:p>
      </dgm:t>
    </dgm:pt>
    <dgm:pt modelId="{EDE9D9A2-3C61-4177-8197-50BDE5EEE4F0}">
      <dgm:prSet/>
      <dgm:spPr/>
      <dgm:t>
        <a:bodyPr/>
        <a:lstStyle/>
        <a:p>
          <a:r>
            <a:rPr lang="en-US"/>
            <a:t>Serve</a:t>
          </a:r>
        </a:p>
      </dgm:t>
    </dgm:pt>
    <dgm:pt modelId="{638BE7EE-A0A7-48D2-9607-CFA8992C8B53}" type="parTrans" cxnId="{3A984F3C-AACD-4C22-AC85-41CE4FCEBD78}">
      <dgm:prSet/>
      <dgm:spPr/>
      <dgm:t>
        <a:bodyPr/>
        <a:lstStyle/>
        <a:p>
          <a:endParaRPr lang="en-US"/>
        </a:p>
      </dgm:t>
    </dgm:pt>
    <dgm:pt modelId="{361CFDE2-CDE4-4A6F-83DD-D40BA8EAA13A}" type="sibTrans" cxnId="{3A984F3C-AACD-4C22-AC85-41CE4FCEBD78}">
      <dgm:prSet/>
      <dgm:spPr/>
      <dgm:t>
        <a:bodyPr/>
        <a:lstStyle/>
        <a:p>
          <a:endParaRPr lang="en-US"/>
        </a:p>
      </dgm:t>
    </dgm:pt>
    <dgm:pt modelId="{EA69ADA5-5263-4CD4-A8BC-D118C0290403}">
      <dgm:prSet/>
      <dgm:spPr/>
      <dgm:t>
        <a:bodyPr/>
        <a:lstStyle/>
        <a:p>
          <a:r>
            <a:rPr lang="en-US"/>
            <a:t>Serve as a data source for performance measure reporting required by the HPP Cooperative Agreement</a:t>
          </a:r>
        </a:p>
      </dgm:t>
    </dgm:pt>
    <dgm:pt modelId="{23CCC508-F4DB-4D0C-885F-194DAAFB2C1F}" type="parTrans" cxnId="{0A343F96-C239-4DAA-9FE1-02D230E0D75E}">
      <dgm:prSet/>
      <dgm:spPr/>
      <dgm:t>
        <a:bodyPr/>
        <a:lstStyle/>
        <a:p>
          <a:endParaRPr lang="en-US"/>
        </a:p>
      </dgm:t>
    </dgm:pt>
    <dgm:pt modelId="{76D6C5F2-483D-42C4-B0D7-6DEC2901039D}" type="sibTrans" cxnId="{0A343F96-C239-4DAA-9FE1-02D230E0D75E}">
      <dgm:prSet/>
      <dgm:spPr/>
      <dgm:t>
        <a:bodyPr/>
        <a:lstStyle/>
        <a:p>
          <a:endParaRPr lang="en-US"/>
        </a:p>
      </dgm:t>
    </dgm:pt>
    <dgm:pt modelId="{9D5A722A-508D-4AB6-914A-2C128260EC55}">
      <dgm:prSet/>
      <dgm:spPr/>
      <dgm:t>
        <a:bodyPr/>
        <a:lstStyle/>
        <a:p>
          <a:r>
            <a:rPr lang="en-US"/>
            <a:t>Provide</a:t>
          </a:r>
        </a:p>
      </dgm:t>
    </dgm:pt>
    <dgm:pt modelId="{FCE6F2C1-4A73-4247-81F6-1807FD6634D4}" type="parTrans" cxnId="{921DD047-4095-4039-8386-FC6717B4E54F}">
      <dgm:prSet/>
      <dgm:spPr/>
      <dgm:t>
        <a:bodyPr/>
        <a:lstStyle/>
        <a:p>
          <a:endParaRPr lang="en-US"/>
        </a:p>
      </dgm:t>
    </dgm:pt>
    <dgm:pt modelId="{43D3F80E-B9AC-4025-8B3F-56D53276D9F4}" type="sibTrans" cxnId="{921DD047-4095-4039-8386-FC6717B4E54F}">
      <dgm:prSet/>
      <dgm:spPr/>
      <dgm:t>
        <a:bodyPr/>
        <a:lstStyle/>
        <a:p>
          <a:endParaRPr lang="en-US"/>
        </a:p>
      </dgm:t>
    </dgm:pt>
    <dgm:pt modelId="{CE9326BE-3AF1-403B-9341-37A6086711FA}">
      <dgm:prSet/>
      <dgm:spPr/>
      <dgm:t>
        <a:bodyPr/>
        <a:lstStyle/>
        <a:p>
          <a:r>
            <a:rPr lang="en-US"/>
            <a:t>Provide a flexible exercise that could be customized to meet the needs and/or exercise requirements of HCCs</a:t>
          </a:r>
        </a:p>
      </dgm:t>
    </dgm:pt>
    <dgm:pt modelId="{1E80806E-F0EA-4075-9BA0-AEC6E47859C3}" type="parTrans" cxnId="{A772E9F5-E26D-4844-B7F9-D95656A0F0A9}">
      <dgm:prSet/>
      <dgm:spPr/>
      <dgm:t>
        <a:bodyPr/>
        <a:lstStyle/>
        <a:p>
          <a:endParaRPr lang="en-US"/>
        </a:p>
      </dgm:t>
    </dgm:pt>
    <dgm:pt modelId="{F9952DDE-3068-4045-8B83-656900EEAE6C}" type="sibTrans" cxnId="{A772E9F5-E26D-4844-B7F9-D95656A0F0A9}">
      <dgm:prSet/>
      <dgm:spPr/>
      <dgm:t>
        <a:bodyPr/>
        <a:lstStyle/>
        <a:p>
          <a:endParaRPr lang="en-US"/>
        </a:p>
      </dgm:t>
    </dgm:pt>
    <dgm:pt modelId="{B1FA5EA9-394D-458A-9B0F-CFFCCE1BB054}" type="pres">
      <dgm:prSet presAssocID="{C6FDC509-7C27-4CA2-B865-0028A2518ECA}" presName="Name0" presStyleCnt="0">
        <dgm:presLayoutVars>
          <dgm:dir/>
          <dgm:animLvl val="lvl"/>
          <dgm:resizeHandles val="exact"/>
        </dgm:presLayoutVars>
      </dgm:prSet>
      <dgm:spPr/>
    </dgm:pt>
    <dgm:pt modelId="{09AAF243-D928-40F8-BB9A-5C3580E3A89B}" type="pres">
      <dgm:prSet presAssocID="{9D5A722A-508D-4AB6-914A-2C128260EC55}" presName="boxAndChildren" presStyleCnt="0"/>
      <dgm:spPr/>
    </dgm:pt>
    <dgm:pt modelId="{7FDC519E-0928-457D-9ABA-F22A21C847BC}" type="pres">
      <dgm:prSet presAssocID="{9D5A722A-508D-4AB6-914A-2C128260EC55}" presName="parentTextBox" presStyleLbl="alignNode1" presStyleIdx="0" presStyleCnt="6"/>
      <dgm:spPr/>
    </dgm:pt>
    <dgm:pt modelId="{8FAAF8CD-4183-4BBC-BBC7-11D01B193FD8}" type="pres">
      <dgm:prSet presAssocID="{9D5A722A-508D-4AB6-914A-2C128260EC55}" presName="descendantBox" presStyleLbl="bgAccFollowNode1" presStyleIdx="0" presStyleCnt="6"/>
      <dgm:spPr/>
    </dgm:pt>
    <dgm:pt modelId="{C6448274-B5D3-48D3-A586-F827E78F74B2}" type="pres">
      <dgm:prSet presAssocID="{361CFDE2-CDE4-4A6F-83DD-D40BA8EAA13A}" presName="sp" presStyleCnt="0"/>
      <dgm:spPr/>
    </dgm:pt>
    <dgm:pt modelId="{77C02188-B8F4-413A-9F8F-02A26D6181BA}" type="pres">
      <dgm:prSet presAssocID="{EDE9D9A2-3C61-4177-8197-50BDE5EEE4F0}" presName="arrowAndChildren" presStyleCnt="0"/>
      <dgm:spPr/>
    </dgm:pt>
    <dgm:pt modelId="{7AB23C14-B3CB-4E4E-A5ED-B633E7823245}" type="pres">
      <dgm:prSet presAssocID="{EDE9D9A2-3C61-4177-8197-50BDE5EEE4F0}" presName="parentTextArrow" presStyleLbl="node1" presStyleIdx="0" presStyleCnt="0"/>
      <dgm:spPr/>
    </dgm:pt>
    <dgm:pt modelId="{F0D43A51-33F9-4EB8-8C1D-AD984F8853AC}" type="pres">
      <dgm:prSet presAssocID="{EDE9D9A2-3C61-4177-8197-50BDE5EEE4F0}" presName="arrow" presStyleLbl="alignNode1" presStyleIdx="1" presStyleCnt="6"/>
      <dgm:spPr/>
    </dgm:pt>
    <dgm:pt modelId="{2AC8904F-4CA7-4AC7-B30A-E3DEDBF8BC69}" type="pres">
      <dgm:prSet presAssocID="{EDE9D9A2-3C61-4177-8197-50BDE5EEE4F0}" presName="descendantArrow" presStyleLbl="bgAccFollowNode1" presStyleIdx="1" presStyleCnt="6"/>
      <dgm:spPr/>
    </dgm:pt>
    <dgm:pt modelId="{7D3ACC51-4CCE-4714-A30A-998A5A534C2C}" type="pres">
      <dgm:prSet presAssocID="{AEC4FFF8-9E25-4D3E-9D73-EE6BB68B5793}" presName="sp" presStyleCnt="0"/>
      <dgm:spPr/>
    </dgm:pt>
    <dgm:pt modelId="{92F0A8EF-85EF-4FD1-ACFC-0CE6E9437B1F}" type="pres">
      <dgm:prSet presAssocID="{D1399C5C-5BBF-4A16-B4C0-AEA8FA99B15B}" presName="arrowAndChildren" presStyleCnt="0"/>
      <dgm:spPr/>
    </dgm:pt>
    <dgm:pt modelId="{090ED6CF-7275-4DB5-B77A-F4D8C3981F67}" type="pres">
      <dgm:prSet presAssocID="{D1399C5C-5BBF-4A16-B4C0-AEA8FA99B15B}" presName="parentTextArrow" presStyleLbl="node1" presStyleIdx="0" presStyleCnt="0"/>
      <dgm:spPr/>
    </dgm:pt>
    <dgm:pt modelId="{EABC4BAD-20F4-4574-BBA5-0FB08E412BA7}" type="pres">
      <dgm:prSet presAssocID="{D1399C5C-5BBF-4A16-B4C0-AEA8FA99B15B}" presName="arrow" presStyleLbl="alignNode1" presStyleIdx="2" presStyleCnt="6"/>
      <dgm:spPr/>
    </dgm:pt>
    <dgm:pt modelId="{364C053A-2322-4858-8896-C7DDD5DB251F}" type="pres">
      <dgm:prSet presAssocID="{D1399C5C-5BBF-4A16-B4C0-AEA8FA99B15B}" presName="descendantArrow" presStyleLbl="bgAccFollowNode1" presStyleIdx="2" presStyleCnt="6"/>
      <dgm:spPr/>
    </dgm:pt>
    <dgm:pt modelId="{FA1CE0CE-A493-4158-8B76-85182D1DAE0F}" type="pres">
      <dgm:prSet presAssocID="{073C6545-7108-4D7E-B8F6-95A32B5367C8}" presName="sp" presStyleCnt="0"/>
      <dgm:spPr/>
    </dgm:pt>
    <dgm:pt modelId="{F6A9954A-B1C3-4E11-912E-68BA137D291D}" type="pres">
      <dgm:prSet presAssocID="{2F90285C-0806-434F-97A6-FEB48EC8628D}" presName="arrowAndChildren" presStyleCnt="0"/>
      <dgm:spPr/>
    </dgm:pt>
    <dgm:pt modelId="{BD837C97-E04D-42B2-9A93-679C03ECF14B}" type="pres">
      <dgm:prSet presAssocID="{2F90285C-0806-434F-97A6-FEB48EC8628D}" presName="parentTextArrow" presStyleLbl="node1" presStyleIdx="0" presStyleCnt="0"/>
      <dgm:spPr/>
    </dgm:pt>
    <dgm:pt modelId="{9F5C468E-44EE-43D4-9898-3A232A530EF5}" type="pres">
      <dgm:prSet presAssocID="{2F90285C-0806-434F-97A6-FEB48EC8628D}" presName="arrow" presStyleLbl="alignNode1" presStyleIdx="3" presStyleCnt="6"/>
      <dgm:spPr/>
    </dgm:pt>
    <dgm:pt modelId="{B37EB50B-37A2-4795-B6E5-59DA00AAEC24}" type="pres">
      <dgm:prSet presAssocID="{2F90285C-0806-434F-97A6-FEB48EC8628D}" presName="descendantArrow" presStyleLbl="bgAccFollowNode1" presStyleIdx="3" presStyleCnt="6"/>
      <dgm:spPr/>
    </dgm:pt>
    <dgm:pt modelId="{1B98F56E-BF37-40FF-AF0B-EAD915D0B556}" type="pres">
      <dgm:prSet presAssocID="{2D668BC4-3FD7-4DED-AEEB-8E5FAF758356}" presName="sp" presStyleCnt="0"/>
      <dgm:spPr/>
    </dgm:pt>
    <dgm:pt modelId="{C2502FF4-E416-42E7-AD7F-9150EE4500B0}" type="pres">
      <dgm:prSet presAssocID="{D08AA6F8-BE32-4C69-B2EC-99FA7A75A1E4}" presName="arrowAndChildren" presStyleCnt="0"/>
      <dgm:spPr/>
    </dgm:pt>
    <dgm:pt modelId="{5479CE49-87E1-44BC-9D8F-3649E8F6E3F6}" type="pres">
      <dgm:prSet presAssocID="{D08AA6F8-BE32-4C69-B2EC-99FA7A75A1E4}" presName="parentTextArrow" presStyleLbl="node1" presStyleIdx="0" presStyleCnt="0"/>
      <dgm:spPr/>
    </dgm:pt>
    <dgm:pt modelId="{1DE821BE-0251-4005-B79D-4D74BE1EC29C}" type="pres">
      <dgm:prSet presAssocID="{D08AA6F8-BE32-4C69-B2EC-99FA7A75A1E4}" presName="arrow" presStyleLbl="alignNode1" presStyleIdx="4" presStyleCnt="6"/>
      <dgm:spPr/>
    </dgm:pt>
    <dgm:pt modelId="{60C5C67C-4B6A-4931-8DF0-68D1AB7ADAA7}" type="pres">
      <dgm:prSet presAssocID="{D08AA6F8-BE32-4C69-B2EC-99FA7A75A1E4}" presName="descendantArrow" presStyleLbl="bgAccFollowNode1" presStyleIdx="4" presStyleCnt="6"/>
      <dgm:spPr/>
    </dgm:pt>
    <dgm:pt modelId="{CCD45A19-3E9C-48DB-BE84-C08CE6659C2E}" type="pres">
      <dgm:prSet presAssocID="{098A432F-5166-41BC-8F3B-EDFF6678FEB6}" presName="sp" presStyleCnt="0"/>
      <dgm:spPr/>
    </dgm:pt>
    <dgm:pt modelId="{1FECF250-F0BE-48A3-B898-6A31321AD32A}" type="pres">
      <dgm:prSet presAssocID="{E1330BFB-0D87-4529-9852-081F475C8FA2}" presName="arrowAndChildren" presStyleCnt="0"/>
      <dgm:spPr/>
    </dgm:pt>
    <dgm:pt modelId="{B134A306-2A15-46FE-AB33-60E074797846}" type="pres">
      <dgm:prSet presAssocID="{E1330BFB-0D87-4529-9852-081F475C8FA2}" presName="parentTextArrow" presStyleLbl="node1" presStyleIdx="0" presStyleCnt="0"/>
      <dgm:spPr/>
    </dgm:pt>
    <dgm:pt modelId="{0D3F1C14-48B6-4ADC-8591-14E063B4CA4C}" type="pres">
      <dgm:prSet presAssocID="{E1330BFB-0D87-4529-9852-081F475C8FA2}" presName="arrow" presStyleLbl="alignNode1" presStyleIdx="5" presStyleCnt="6"/>
      <dgm:spPr/>
    </dgm:pt>
    <dgm:pt modelId="{03B96475-29D3-4B08-9497-790B6FEF16BB}" type="pres">
      <dgm:prSet presAssocID="{E1330BFB-0D87-4529-9852-081F475C8FA2}" presName="descendantArrow" presStyleLbl="bgAccFollowNode1" presStyleIdx="5" presStyleCnt="6"/>
      <dgm:spPr/>
    </dgm:pt>
  </dgm:ptLst>
  <dgm:cxnLst>
    <dgm:cxn modelId="{4478260D-5D27-4213-AC52-18268FB92D90}" type="presOf" srcId="{EDE9D9A2-3C61-4177-8197-50BDE5EEE4F0}" destId="{7AB23C14-B3CB-4E4E-A5ED-B633E7823245}" srcOrd="0" destOrd="0" presId="urn:microsoft.com/office/officeart/2016/7/layout/VerticalDownArrowProcess"/>
    <dgm:cxn modelId="{50349510-63EF-4B28-B61C-A4054E3C00A8}" type="presOf" srcId="{EDE9D9A2-3C61-4177-8197-50BDE5EEE4F0}" destId="{F0D43A51-33F9-4EB8-8C1D-AD984F8853AC}" srcOrd="1" destOrd="0" presId="urn:microsoft.com/office/officeart/2016/7/layout/VerticalDownArrowProcess"/>
    <dgm:cxn modelId="{B8A54B11-BF84-499D-826E-82B29E40C2EE}" type="presOf" srcId="{06D8B725-1F32-471F-891D-3D444B755F99}" destId="{60C5C67C-4B6A-4931-8DF0-68D1AB7ADAA7}" srcOrd="0" destOrd="0" presId="urn:microsoft.com/office/officeart/2016/7/layout/VerticalDownArrowProcess"/>
    <dgm:cxn modelId="{4DD1CF15-E0F6-4301-AB30-AD23E5294AB5}" srcId="{D08AA6F8-BE32-4C69-B2EC-99FA7A75A1E4}" destId="{06D8B725-1F32-471F-891D-3D444B755F99}" srcOrd="0" destOrd="0" parTransId="{9AB1B914-C150-4464-804F-B9E3F059B3D0}" sibTransId="{055B5C9E-94E8-4773-B8DD-3839C3831DD4}"/>
    <dgm:cxn modelId="{E02D4039-EA88-4636-95D0-AE3A6D246DC3}" type="presOf" srcId="{9D5A722A-508D-4AB6-914A-2C128260EC55}" destId="{7FDC519E-0928-457D-9ABA-F22A21C847BC}" srcOrd="0" destOrd="0" presId="urn:microsoft.com/office/officeart/2016/7/layout/VerticalDownArrowProcess"/>
    <dgm:cxn modelId="{3A984F3C-AACD-4C22-AC85-41CE4FCEBD78}" srcId="{C6FDC509-7C27-4CA2-B865-0028A2518ECA}" destId="{EDE9D9A2-3C61-4177-8197-50BDE5EEE4F0}" srcOrd="4" destOrd="0" parTransId="{638BE7EE-A0A7-48D2-9607-CFA8992C8B53}" sibTransId="{361CFDE2-CDE4-4A6F-83DD-D40BA8EAA13A}"/>
    <dgm:cxn modelId="{31F06E5D-2FF4-44F9-B8FA-AAB2EC37D955}" srcId="{C6FDC509-7C27-4CA2-B865-0028A2518ECA}" destId="{E1330BFB-0D87-4529-9852-081F475C8FA2}" srcOrd="0" destOrd="0" parTransId="{A0CB8823-8A1F-4539-8B1E-2F6A1425B36A}" sibTransId="{098A432F-5166-41BC-8F3B-EDFF6678FEB6}"/>
    <dgm:cxn modelId="{05357343-C25C-4562-A538-73AF68C6F816}" srcId="{C6FDC509-7C27-4CA2-B865-0028A2518ECA}" destId="{D08AA6F8-BE32-4C69-B2EC-99FA7A75A1E4}" srcOrd="1" destOrd="0" parTransId="{4C84C740-3992-43D6-8957-D124760DF488}" sibTransId="{2D668BC4-3FD7-4DED-AEEB-8E5FAF758356}"/>
    <dgm:cxn modelId="{921DD047-4095-4039-8386-FC6717B4E54F}" srcId="{C6FDC509-7C27-4CA2-B865-0028A2518ECA}" destId="{9D5A722A-508D-4AB6-914A-2C128260EC55}" srcOrd="5" destOrd="0" parTransId="{FCE6F2C1-4A73-4247-81F6-1807FD6634D4}" sibTransId="{43D3F80E-B9AC-4025-8B3F-56D53276D9F4}"/>
    <dgm:cxn modelId="{6CA36D4B-7C73-4656-A0BE-F5631ADCF478}" type="presOf" srcId="{D1399C5C-5BBF-4A16-B4C0-AEA8FA99B15B}" destId="{090ED6CF-7275-4DB5-B77A-F4D8C3981F67}" srcOrd="0" destOrd="0" presId="urn:microsoft.com/office/officeart/2016/7/layout/VerticalDownArrowProcess"/>
    <dgm:cxn modelId="{CC969B4B-6E29-452B-BABC-B88196D11302}" type="presOf" srcId="{D08AA6F8-BE32-4C69-B2EC-99FA7A75A1E4}" destId="{5479CE49-87E1-44BC-9D8F-3649E8F6E3F6}" srcOrd="0" destOrd="0" presId="urn:microsoft.com/office/officeart/2016/7/layout/VerticalDownArrowProcess"/>
    <dgm:cxn modelId="{F607DE6F-0F99-4F30-891E-1813A2F3A855}" type="presOf" srcId="{195B2C7B-FE7B-4E7D-B183-1D39AD7FB3A6}" destId="{03B96475-29D3-4B08-9497-790B6FEF16BB}" srcOrd="0" destOrd="0" presId="urn:microsoft.com/office/officeart/2016/7/layout/VerticalDownArrowProcess"/>
    <dgm:cxn modelId="{6BAAF775-8EB5-449D-A9B8-1242416B82C6}" type="presOf" srcId="{D08AA6F8-BE32-4C69-B2EC-99FA7A75A1E4}" destId="{1DE821BE-0251-4005-B79D-4D74BE1EC29C}" srcOrd="1" destOrd="0" presId="urn:microsoft.com/office/officeart/2016/7/layout/VerticalDownArrowProcess"/>
    <dgm:cxn modelId="{7AE49D56-FEB7-4D8C-95A3-3427B1CA0AF8}" srcId="{C6FDC509-7C27-4CA2-B865-0028A2518ECA}" destId="{D1399C5C-5BBF-4A16-B4C0-AEA8FA99B15B}" srcOrd="3" destOrd="0" parTransId="{7ACAFB37-93F5-4D83-97D1-A30BE7548F49}" sibTransId="{AEC4FFF8-9E25-4D3E-9D73-EE6BB68B5793}"/>
    <dgm:cxn modelId="{9A38147F-BF7E-4311-AC64-4FCF586E6289}" type="presOf" srcId="{CE9326BE-3AF1-403B-9341-37A6086711FA}" destId="{8FAAF8CD-4183-4BBC-BBC7-11D01B193FD8}" srcOrd="0" destOrd="0" presId="urn:microsoft.com/office/officeart/2016/7/layout/VerticalDownArrowProcess"/>
    <dgm:cxn modelId="{90682783-1986-4DC6-BDE5-62E0A987149F}" srcId="{C6FDC509-7C27-4CA2-B865-0028A2518ECA}" destId="{2F90285C-0806-434F-97A6-FEB48EC8628D}" srcOrd="2" destOrd="0" parTransId="{F3BCE65E-2F0C-4117-AE7A-83FB9969DDF7}" sibTransId="{073C6545-7108-4D7E-B8F6-95A32B5367C8}"/>
    <dgm:cxn modelId="{4F1B8387-63A4-43F9-930D-2147F17CD088}" type="presOf" srcId="{D1399C5C-5BBF-4A16-B4C0-AEA8FA99B15B}" destId="{EABC4BAD-20F4-4574-BBA5-0FB08E412BA7}" srcOrd="1" destOrd="0" presId="urn:microsoft.com/office/officeart/2016/7/layout/VerticalDownArrowProcess"/>
    <dgm:cxn modelId="{2F8E818C-7088-4F47-B000-406D64E0F996}" type="presOf" srcId="{99FD191C-5434-433F-BF80-3FE5DD5E780A}" destId="{364C053A-2322-4858-8896-C7DDD5DB251F}" srcOrd="0" destOrd="0" presId="urn:microsoft.com/office/officeart/2016/7/layout/VerticalDownArrowProcess"/>
    <dgm:cxn modelId="{025B888E-FE55-4E0C-8568-89E3904EDCAF}" type="presOf" srcId="{E1330BFB-0D87-4529-9852-081F475C8FA2}" destId="{0D3F1C14-48B6-4ADC-8591-14E063B4CA4C}" srcOrd="1" destOrd="0" presId="urn:microsoft.com/office/officeart/2016/7/layout/VerticalDownArrowProcess"/>
    <dgm:cxn modelId="{0A343F96-C239-4DAA-9FE1-02D230E0D75E}" srcId="{EDE9D9A2-3C61-4177-8197-50BDE5EEE4F0}" destId="{EA69ADA5-5263-4CD4-A8BC-D118C0290403}" srcOrd="0" destOrd="0" parTransId="{23CCC508-F4DB-4D0C-885F-194DAAFB2C1F}" sibTransId="{76D6C5F2-483D-42C4-B0D7-6DEC2901039D}"/>
    <dgm:cxn modelId="{EBDA38A6-6991-4641-9677-DAA49E735712}" type="presOf" srcId="{D1105146-F4AB-4D0D-9C9D-CF6E4882BBDB}" destId="{B37EB50B-37A2-4795-B6E5-59DA00AAEC24}" srcOrd="0" destOrd="0" presId="urn:microsoft.com/office/officeart/2016/7/layout/VerticalDownArrowProcess"/>
    <dgm:cxn modelId="{60AB9DAD-EA78-4EF9-AAD1-FA83401C5A84}" type="presOf" srcId="{C6FDC509-7C27-4CA2-B865-0028A2518ECA}" destId="{B1FA5EA9-394D-458A-9B0F-CFFCCE1BB054}" srcOrd="0" destOrd="0" presId="urn:microsoft.com/office/officeart/2016/7/layout/VerticalDownArrowProcess"/>
    <dgm:cxn modelId="{E19594B2-56D9-41B6-83E5-B56C5B741FC7}" type="presOf" srcId="{EA69ADA5-5263-4CD4-A8BC-D118C0290403}" destId="{2AC8904F-4CA7-4AC7-B30A-E3DEDBF8BC69}" srcOrd="0" destOrd="0" presId="urn:microsoft.com/office/officeart/2016/7/layout/VerticalDownArrowProcess"/>
    <dgm:cxn modelId="{B2C285D2-1E80-4F66-A92D-83A85BDCF65B}" srcId="{E1330BFB-0D87-4529-9852-081F475C8FA2}" destId="{195B2C7B-FE7B-4E7D-B183-1D39AD7FB3A6}" srcOrd="0" destOrd="0" parTransId="{CE2AE4CA-5029-40E3-8577-7846A6832D4D}" sibTransId="{A651DD9F-692C-4103-B862-73020F913298}"/>
    <dgm:cxn modelId="{CBA52BD7-6A5F-4CFA-89E3-7207455AFE7B}" type="presOf" srcId="{2F90285C-0806-434F-97A6-FEB48EC8628D}" destId="{BD837C97-E04D-42B2-9A93-679C03ECF14B}" srcOrd="0" destOrd="0" presId="urn:microsoft.com/office/officeart/2016/7/layout/VerticalDownArrowProcess"/>
    <dgm:cxn modelId="{E4B4C4D9-1186-47D5-BB58-06FF7E3080D4}" srcId="{2F90285C-0806-434F-97A6-FEB48EC8628D}" destId="{D1105146-F4AB-4D0D-9C9D-CF6E4882BBDB}" srcOrd="0" destOrd="0" parTransId="{CC230E86-6FD8-4FE8-BAA3-67D50643A945}" sibTransId="{55807F25-C7FA-4DFA-BB2A-4A656F2713A3}"/>
    <dgm:cxn modelId="{BA8469ED-EBC9-4EF0-BE34-976266B6C3A6}" type="presOf" srcId="{E1330BFB-0D87-4529-9852-081F475C8FA2}" destId="{B134A306-2A15-46FE-AB33-60E074797846}" srcOrd="0" destOrd="0" presId="urn:microsoft.com/office/officeart/2016/7/layout/VerticalDownArrowProcess"/>
    <dgm:cxn modelId="{AA0943EE-1A8E-471E-AB4C-74B5E0B1B0C7}" srcId="{D1399C5C-5BBF-4A16-B4C0-AEA8FA99B15B}" destId="{99FD191C-5434-433F-BF80-3FE5DD5E780A}" srcOrd="0" destOrd="0" parTransId="{E75D0D39-F8F9-4335-8B6B-E9CC76E91780}" sibTransId="{7C588B8A-8D7C-4857-9646-C8069D6C704E}"/>
    <dgm:cxn modelId="{A772E9F5-E26D-4844-B7F9-D95656A0F0A9}" srcId="{9D5A722A-508D-4AB6-914A-2C128260EC55}" destId="{CE9326BE-3AF1-403B-9341-37A6086711FA}" srcOrd="0" destOrd="0" parTransId="{1E80806E-F0EA-4075-9BA0-AEC6E47859C3}" sibTransId="{F9952DDE-3068-4045-8B83-656900EEAE6C}"/>
    <dgm:cxn modelId="{4570A2FD-3097-4EF4-9645-4CE4C5D98F22}" type="presOf" srcId="{2F90285C-0806-434F-97A6-FEB48EC8628D}" destId="{9F5C468E-44EE-43D4-9898-3A232A530EF5}" srcOrd="1" destOrd="0" presId="urn:microsoft.com/office/officeart/2016/7/layout/VerticalDownArrowProcess"/>
    <dgm:cxn modelId="{0365C20A-7167-48A7-A461-F5BE7B4230EA}" type="presParOf" srcId="{B1FA5EA9-394D-458A-9B0F-CFFCCE1BB054}" destId="{09AAF243-D928-40F8-BB9A-5C3580E3A89B}" srcOrd="0" destOrd="0" presId="urn:microsoft.com/office/officeart/2016/7/layout/VerticalDownArrowProcess"/>
    <dgm:cxn modelId="{002B1023-8922-484C-A199-110FA2AEF2A2}" type="presParOf" srcId="{09AAF243-D928-40F8-BB9A-5C3580E3A89B}" destId="{7FDC519E-0928-457D-9ABA-F22A21C847BC}" srcOrd="0" destOrd="0" presId="urn:microsoft.com/office/officeart/2016/7/layout/VerticalDownArrowProcess"/>
    <dgm:cxn modelId="{4CE624D4-8D83-43E1-B078-0C5D898CF770}" type="presParOf" srcId="{09AAF243-D928-40F8-BB9A-5C3580E3A89B}" destId="{8FAAF8CD-4183-4BBC-BBC7-11D01B193FD8}" srcOrd="1" destOrd="0" presId="urn:microsoft.com/office/officeart/2016/7/layout/VerticalDownArrowProcess"/>
    <dgm:cxn modelId="{F000B926-85D5-4957-8903-26C2391D4022}" type="presParOf" srcId="{B1FA5EA9-394D-458A-9B0F-CFFCCE1BB054}" destId="{C6448274-B5D3-48D3-A586-F827E78F74B2}" srcOrd="1" destOrd="0" presId="urn:microsoft.com/office/officeart/2016/7/layout/VerticalDownArrowProcess"/>
    <dgm:cxn modelId="{646AB9E6-2BA1-4182-82D9-4ECF6D0150E3}" type="presParOf" srcId="{B1FA5EA9-394D-458A-9B0F-CFFCCE1BB054}" destId="{77C02188-B8F4-413A-9F8F-02A26D6181BA}" srcOrd="2" destOrd="0" presId="urn:microsoft.com/office/officeart/2016/7/layout/VerticalDownArrowProcess"/>
    <dgm:cxn modelId="{CDEA442C-495D-4446-9CD7-A00730EAAEDA}" type="presParOf" srcId="{77C02188-B8F4-413A-9F8F-02A26D6181BA}" destId="{7AB23C14-B3CB-4E4E-A5ED-B633E7823245}" srcOrd="0" destOrd="0" presId="urn:microsoft.com/office/officeart/2016/7/layout/VerticalDownArrowProcess"/>
    <dgm:cxn modelId="{3B1C6199-A0EF-4F71-B97B-8FFDFA2F174D}" type="presParOf" srcId="{77C02188-B8F4-413A-9F8F-02A26D6181BA}" destId="{F0D43A51-33F9-4EB8-8C1D-AD984F8853AC}" srcOrd="1" destOrd="0" presId="urn:microsoft.com/office/officeart/2016/7/layout/VerticalDownArrowProcess"/>
    <dgm:cxn modelId="{6D4DBCFA-10E8-466A-8973-3D5622F45294}" type="presParOf" srcId="{77C02188-B8F4-413A-9F8F-02A26D6181BA}" destId="{2AC8904F-4CA7-4AC7-B30A-E3DEDBF8BC69}" srcOrd="2" destOrd="0" presId="urn:microsoft.com/office/officeart/2016/7/layout/VerticalDownArrowProcess"/>
    <dgm:cxn modelId="{68E2BF3F-38DC-4264-9DC7-51F30B574571}" type="presParOf" srcId="{B1FA5EA9-394D-458A-9B0F-CFFCCE1BB054}" destId="{7D3ACC51-4CCE-4714-A30A-998A5A534C2C}" srcOrd="3" destOrd="0" presId="urn:microsoft.com/office/officeart/2016/7/layout/VerticalDownArrowProcess"/>
    <dgm:cxn modelId="{8500F3D9-7E44-48E1-B1B7-A0ACDD1F600B}" type="presParOf" srcId="{B1FA5EA9-394D-458A-9B0F-CFFCCE1BB054}" destId="{92F0A8EF-85EF-4FD1-ACFC-0CE6E9437B1F}" srcOrd="4" destOrd="0" presId="urn:microsoft.com/office/officeart/2016/7/layout/VerticalDownArrowProcess"/>
    <dgm:cxn modelId="{0FF81115-42BF-4A45-AAE7-3572AE7F06EF}" type="presParOf" srcId="{92F0A8EF-85EF-4FD1-ACFC-0CE6E9437B1F}" destId="{090ED6CF-7275-4DB5-B77A-F4D8C3981F67}" srcOrd="0" destOrd="0" presId="urn:microsoft.com/office/officeart/2016/7/layout/VerticalDownArrowProcess"/>
    <dgm:cxn modelId="{33A2A789-B235-4DA9-8AD0-8D89BE3E92B1}" type="presParOf" srcId="{92F0A8EF-85EF-4FD1-ACFC-0CE6E9437B1F}" destId="{EABC4BAD-20F4-4574-BBA5-0FB08E412BA7}" srcOrd="1" destOrd="0" presId="urn:microsoft.com/office/officeart/2016/7/layout/VerticalDownArrowProcess"/>
    <dgm:cxn modelId="{952E1202-656D-4AC9-8056-F7A54BA9DBE9}" type="presParOf" srcId="{92F0A8EF-85EF-4FD1-ACFC-0CE6E9437B1F}" destId="{364C053A-2322-4858-8896-C7DDD5DB251F}" srcOrd="2" destOrd="0" presId="urn:microsoft.com/office/officeart/2016/7/layout/VerticalDownArrowProcess"/>
    <dgm:cxn modelId="{F47286E1-5448-466F-870A-7D384EA04F8B}" type="presParOf" srcId="{B1FA5EA9-394D-458A-9B0F-CFFCCE1BB054}" destId="{FA1CE0CE-A493-4158-8B76-85182D1DAE0F}" srcOrd="5" destOrd="0" presId="urn:microsoft.com/office/officeart/2016/7/layout/VerticalDownArrowProcess"/>
    <dgm:cxn modelId="{56365C39-3039-400B-98B2-D9A9228ACCFF}" type="presParOf" srcId="{B1FA5EA9-394D-458A-9B0F-CFFCCE1BB054}" destId="{F6A9954A-B1C3-4E11-912E-68BA137D291D}" srcOrd="6" destOrd="0" presId="urn:microsoft.com/office/officeart/2016/7/layout/VerticalDownArrowProcess"/>
    <dgm:cxn modelId="{E9E691A1-DD94-4E42-8AA8-3F2E7E486115}" type="presParOf" srcId="{F6A9954A-B1C3-4E11-912E-68BA137D291D}" destId="{BD837C97-E04D-42B2-9A93-679C03ECF14B}" srcOrd="0" destOrd="0" presId="urn:microsoft.com/office/officeart/2016/7/layout/VerticalDownArrowProcess"/>
    <dgm:cxn modelId="{884220E5-D82D-44FE-A570-5AEE37357224}" type="presParOf" srcId="{F6A9954A-B1C3-4E11-912E-68BA137D291D}" destId="{9F5C468E-44EE-43D4-9898-3A232A530EF5}" srcOrd="1" destOrd="0" presId="urn:microsoft.com/office/officeart/2016/7/layout/VerticalDownArrowProcess"/>
    <dgm:cxn modelId="{429FBBAD-B2F5-4CD2-B1A2-5A5242FBD5C7}" type="presParOf" srcId="{F6A9954A-B1C3-4E11-912E-68BA137D291D}" destId="{B37EB50B-37A2-4795-B6E5-59DA00AAEC24}" srcOrd="2" destOrd="0" presId="urn:microsoft.com/office/officeart/2016/7/layout/VerticalDownArrowProcess"/>
    <dgm:cxn modelId="{86A6A5F2-E52E-46F8-8375-50D187F1A5F6}" type="presParOf" srcId="{B1FA5EA9-394D-458A-9B0F-CFFCCE1BB054}" destId="{1B98F56E-BF37-40FF-AF0B-EAD915D0B556}" srcOrd="7" destOrd="0" presId="urn:microsoft.com/office/officeart/2016/7/layout/VerticalDownArrowProcess"/>
    <dgm:cxn modelId="{F609ADEC-4104-4BA5-9E74-0B57653BB921}" type="presParOf" srcId="{B1FA5EA9-394D-458A-9B0F-CFFCCE1BB054}" destId="{C2502FF4-E416-42E7-AD7F-9150EE4500B0}" srcOrd="8" destOrd="0" presId="urn:microsoft.com/office/officeart/2016/7/layout/VerticalDownArrowProcess"/>
    <dgm:cxn modelId="{B2004960-800A-4643-9F86-65CA266E0B30}" type="presParOf" srcId="{C2502FF4-E416-42E7-AD7F-9150EE4500B0}" destId="{5479CE49-87E1-44BC-9D8F-3649E8F6E3F6}" srcOrd="0" destOrd="0" presId="urn:microsoft.com/office/officeart/2016/7/layout/VerticalDownArrowProcess"/>
    <dgm:cxn modelId="{E834110A-F3C6-4736-81FD-BBC184EAEDA3}" type="presParOf" srcId="{C2502FF4-E416-42E7-AD7F-9150EE4500B0}" destId="{1DE821BE-0251-4005-B79D-4D74BE1EC29C}" srcOrd="1" destOrd="0" presId="urn:microsoft.com/office/officeart/2016/7/layout/VerticalDownArrowProcess"/>
    <dgm:cxn modelId="{111B7E07-FE3E-4C64-A149-F2482AEFA485}" type="presParOf" srcId="{C2502FF4-E416-42E7-AD7F-9150EE4500B0}" destId="{60C5C67C-4B6A-4931-8DF0-68D1AB7ADAA7}" srcOrd="2" destOrd="0" presId="urn:microsoft.com/office/officeart/2016/7/layout/VerticalDownArrowProcess"/>
    <dgm:cxn modelId="{C124481D-52EE-4685-A9E1-C4493A971F17}" type="presParOf" srcId="{B1FA5EA9-394D-458A-9B0F-CFFCCE1BB054}" destId="{CCD45A19-3E9C-48DB-BE84-C08CE6659C2E}" srcOrd="9" destOrd="0" presId="urn:microsoft.com/office/officeart/2016/7/layout/VerticalDownArrowProcess"/>
    <dgm:cxn modelId="{92B636AC-C220-4C9A-881A-17B1E1E10902}" type="presParOf" srcId="{B1FA5EA9-394D-458A-9B0F-CFFCCE1BB054}" destId="{1FECF250-F0BE-48A3-B898-6A31321AD32A}" srcOrd="10" destOrd="0" presId="urn:microsoft.com/office/officeart/2016/7/layout/VerticalDownArrowProcess"/>
    <dgm:cxn modelId="{B1C243F7-86C1-4FF4-BD82-84C51662A936}" type="presParOf" srcId="{1FECF250-F0BE-48A3-B898-6A31321AD32A}" destId="{B134A306-2A15-46FE-AB33-60E074797846}" srcOrd="0" destOrd="0" presId="urn:microsoft.com/office/officeart/2016/7/layout/VerticalDownArrowProcess"/>
    <dgm:cxn modelId="{08DE8F92-32BE-4E2C-A22D-60516D40CEFD}" type="presParOf" srcId="{1FECF250-F0BE-48A3-B898-6A31321AD32A}" destId="{0D3F1C14-48B6-4ADC-8591-14E063B4CA4C}" srcOrd="1" destOrd="0" presId="urn:microsoft.com/office/officeart/2016/7/layout/VerticalDownArrowProcess"/>
    <dgm:cxn modelId="{B09ACA8E-87E9-4913-9B8F-343D9A01F7E7}" type="presParOf" srcId="{1FECF250-F0BE-48A3-B898-6A31321AD32A}" destId="{03B96475-29D3-4B08-9497-790B6FEF16BB}"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0A011B-4886-4033-B83D-C47FAA87982E}">
      <dsp:nvSpPr>
        <dsp:cNvPr id="0" name=""/>
        <dsp:cNvSpPr/>
      </dsp:nvSpPr>
      <dsp:spPr>
        <a:xfrm>
          <a:off x="0" y="112025"/>
          <a:ext cx="9356107" cy="205627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a:t>Surge capacity </a:t>
          </a:r>
          <a:r>
            <a:rPr lang="en-US" sz="2000" b="0" i="0" kern="1200" baseline="0"/>
            <a:t>is the ability to manage a sudden influx of patients. It is dependent on a well-functioning incident command system (ICS) and the variables of space, supplies, and staff. The surge requirements may extend beyond placing patients into beds and should include all aspects related to clinical services (e.g., laboratory studies, radiology exams, operating rooms). </a:t>
          </a:r>
          <a:endParaRPr lang="en-US" sz="2000" kern="1200"/>
        </a:p>
      </dsp:txBody>
      <dsp:txXfrm>
        <a:off x="100379" y="212404"/>
        <a:ext cx="9155349" cy="1855517"/>
      </dsp:txXfrm>
    </dsp:sp>
    <dsp:sp modelId="{626F99B8-B115-4666-853E-41356E8B0CFA}">
      <dsp:nvSpPr>
        <dsp:cNvPr id="0" name=""/>
        <dsp:cNvSpPr/>
      </dsp:nvSpPr>
      <dsp:spPr>
        <a:xfrm>
          <a:off x="0" y="2225900"/>
          <a:ext cx="9356107" cy="205627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a:t>Surge capability </a:t>
          </a:r>
          <a:r>
            <a:rPr lang="en-US" sz="2000" b="0" i="0" kern="1200" baseline="0"/>
            <a:t>is the ability to manage patients requiring very specialized medical care. Surge requirements span a range of medical and health care services (e.g., expertise, information, procedures, or personnel) that are not normally available at the location where they are needed (e.g., pediatric care provided at non-pediatric facilities or burn care services at a non-burn center). Surge capability also includes special interventions in response to uncommon and resource intensive patient </a:t>
          </a:r>
          <a:r>
            <a:rPr lang="en-US" sz="2000" b="0" i="1" kern="1200" baseline="0"/>
            <a:t>diagnoses </a:t>
          </a:r>
          <a:endParaRPr lang="en-US" sz="2000" kern="1200"/>
        </a:p>
      </dsp:txBody>
      <dsp:txXfrm>
        <a:off x="100379" y="2326279"/>
        <a:ext cx="9155349" cy="18555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DC519E-0928-457D-9ABA-F22A21C847BC}">
      <dsp:nvSpPr>
        <dsp:cNvPr id="0" name=""/>
        <dsp:cNvSpPr/>
      </dsp:nvSpPr>
      <dsp:spPr>
        <a:xfrm>
          <a:off x="0" y="3882540"/>
          <a:ext cx="2339026" cy="50958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352" tIns="128016" rIns="166352" bIns="128016" numCol="1" spcCol="1270" anchor="ctr" anchorCtr="0">
          <a:noAutofit/>
        </a:bodyPr>
        <a:lstStyle/>
        <a:p>
          <a:pPr marL="0" lvl="0" indent="0" algn="ctr" defTabSz="800100">
            <a:lnSpc>
              <a:spcPct val="90000"/>
            </a:lnSpc>
            <a:spcBef>
              <a:spcPct val="0"/>
            </a:spcBef>
            <a:spcAft>
              <a:spcPct val="35000"/>
            </a:spcAft>
            <a:buNone/>
          </a:pPr>
          <a:r>
            <a:rPr lang="en-US" sz="1800" kern="1200"/>
            <a:t>Provide</a:t>
          </a:r>
        </a:p>
      </dsp:txBody>
      <dsp:txXfrm>
        <a:off x="0" y="3882540"/>
        <a:ext cx="2339026" cy="509581"/>
      </dsp:txXfrm>
    </dsp:sp>
    <dsp:sp modelId="{8FAAF8CD-4183-4BBC-BBC7-11D01B193FD8}">
      <dsp:nvSpPr>
        <dsp:cNvPr id="0" name=""/>
        <dsp:cNvSpPr/>
      </dsp:nvSpPr>
      <dsp:spPr>
        <a:xfrm>
          <a:off x="2339026" y="3882540"/>
          <a:ext cx="7017080" cy="50958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340" tIns="139700" rIns="142340" bIns="139700" numCol="1" spcCol="1270" anchor="ctr" anchorCtr="0">
          <a:noAutofit/>
        </a:bodyPr>
        <a:lstStyle/>
        <a:p>
          <a:pPr marL="0" lvl="0" indent="0" algn="l" defTabSz="488950">
            <a:lnSpc>
              <a:spcPct val="90000"/>
            </a:lnSpc>
            <a:spcBef>
              <a:spcPct val="0"/>
            </a:spcBef>
            <a:spcAft>
              <a:spcPct val="35000"/>
            </a:spcAft>
            <a:buNone/>
          </a:pPr>
          <a:r>
            <a:rPr lang="en-US" sz="1100" kern="1200"/>
            <a:t>Provide a flexible exercise that could be customized to meet the needs and/or exercise requirements of HCCs</a:t>
          </a:r>
        </a:p>
      </dsp:txBody>
      <dsp:txXfrm>
        <a:off x="2339026" y="3882540"/>
        <a:ext cx="7017080" cy="509581"/>
      </dsp:txXfrm>
    </dsp:sp>
    <dsp:sp modelId="{F0D43A51-33F9-4EB8-8C1D-AD984F8853AC}">
      <dsp:nvSpPr>
        <dsp:cNvPr id="0" name=""/>
        <dsp:cNvSpPr/>
      </dsp:nvSpPr>
      <dsp:spPr>
        <a:xfrm rot="10800000">
          <a:off x="0" y="3106447"/>
          <a:ext cx="2339026" cy="783736"/>
        </a:xfrm>
        <a:prstGeom prst="upArrowCallout">
          <a:avLst>
            <a:gd name="adj1" fmla="val 5000"/>
            <a:gd name="adj2" fmla="val 10000"/>
            <a:gd name="adj3" fmla="val 15000"/>
            <a:gd name="adj4" fmla="val 64977"/>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352" tIns="128016" rIns="166352" bIns="128016" numCol="1" spcCol="1270" anchor="ctr" anchorCtr="0">
          <a:noAutofit/>
        </a:bodyPr>
        <a:lstStyle/>
        <a:p>
          <a:pPr marL="0" lvl="0" indent="0" algn="ctr" defTabSz="800100">
            <a:lnSpc>
              <a:spcPct val="90000"/>
            </a:lnSpc>
            <a:spcBef>
              <a:spcPct val="0"/>
            </a:spcBef>
            <a:spcAft>
              <a:spcPct val="35000"/>
            </a:spcAft>
            <a:buNone/>
          </a:pPr>
          <a:r>
            <a:rPr lang="en-US" sz="1800" kern="1200"/>
            <a:t>Serve</a:t>
          </a:r>
        </a:p>
      </dsp:txBody>
      <dsp:txXfrm rot="-10800000">
        <a:off x="0" y="3106447"/>
        <a:ext cx="2339026" cy="509428"/>
      </dsp:txXfrm>
    </dsp:sp>
    <dsp:sp modelId="{2AC8904F-4CA7-4AC7-B30A-E3DEDBF8BC69}">
      <dsp:nvSpPr>
        <dsp:cNvPr id="0" name=""/>
        <dsp:cNvSpPr/>
      </dsp:nvSpPr>
      <dsp:spPr>
        <a:xfrm>
          <a:off x="2339026" y="3106447"/>
          <a:ext cx="7017080" cy="509428"/>
        </a:xfrm>
        <a:prstGeom prst="rect">
          <a:avLst/>
        </a:prstGeom>
        <a:solidFill>
          <a:schemeClr val="accent2">
            <a:tint val="40000"/>
            <a:alpha val="90000"/>
            <a:hueOff val="-169845"/>
            <a:satOff val="-15069"/>
            <a:lumOff val="-154"/>
            <a:alphaOff val="0"/>
          </a:schemeClr>
        </a:solidFill>
        <a:ln w="12700" cap="flat" cmpd="sng" algn="ctr">
          <a:solidFill>
            <a:schemeClr val="accent2">
              <a:tint val="40000"/>
              <a:alpha val="90000"/>
              <a:hueOff val="-169845"/>
              <a:satOff val="-15069"/>
              <a:lumOff val="-1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340" tIns="139700" rIns="142340" bIns="139700" numCol="1" spcCol="1270" anchor="ctr" anchorCtr="0">
          <a:noAutofit/>
        </a:bodyPr>
        <a:lstStyle/>
        <a:p>
          <a:pPr marL="0" lvl="0" indent="0" algn="l" defTabSz="488950">
            <a:lnSpc>
              <a:spcPct val="90000"/>
            </a:lnSpc>
            <a:spcBef>
              <a:spcPct val="0"/>
            </a:spcBef>
            <a:spcAft>
              <a:spcPct val="35000"/>
            </a:spcAft>
            <a:buNone/>
          </a:pPr>
          <a:r>
            <a:rPr lang="en-US" sz="1100" kern="1200"/>
            <a:t>Serve as a data source for performance measure reporting required by the HPP Cooperative Agreement</a:t>
          </a:r>
        </a:p>
      </dsp:txBody>
      <dsp:txXfrm>
        <a:off x="2339026" y="3106447"/>
        <a:ext cx="7017080" cy="509428"/>
      </dsp:txXfrm>
    </dsp:sp>
    <dsp:sp modelId="{EABC4BAD-20F4-4574-BBA5-0FB08E412BA7}">
      <dsp:nvSpPr>
        <dsp:cNvPr id="0" name=""/>
        <dsp:cNvSpPr/>
      </dsp:nvSpPr>
      <dsp:spPr>
        <a:xfrm rot="10800000">
          <a:off x="0" y="2330355"/>
          <a:ext cx="2339026" cy="783736"/>
        </a:xfrm>
        <a:prstGeom prst="upArrowCallout">
          <a:avLst>
            <a:gd name="adj1" fmla="val 5000"/>
            <a:gd name="adj2" fmla="val 10000"/>
            <a:gd name="adj3" fmla="val 15000"/>
            <a:gd name="adj4" fmla="val 64977"/>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352" tIns="128016" rIns="166352" bIns="128016" numCol="1" spcCol="1270" anchor="ctr" anchorCtr="0">
          <a:noAutofit/>
        </a:bodyPr>
        <a:lstStyle/>
        <a:p>
          <a:pPr marL="0" lvl="0" indent="0" algn="ctr" defTabSz="800100">
            <a:lnSpc>
              <a:spcPct val="90000"/>
            </a:lnSpc>
            <a:spcBef>
              <a:spcPct val="0"/>
            </a:spcBef>
            <a:spcAft>
              <a:spcPct val="35000"/>
            </a:spcAft>
            <a:buNone/>
          </a:pPr>
          <a:r>
            <a:rPr lang="en-US" sz="1800" kern="1200"/>
            <a:t>Assist</a:t>
          </a:r>
        </a:p>
      </dsp:txBody>
      <dsp:txXfrm rot="-10800000">
        <a:off x="0" y="2330355"/>
        <a:ext cx="2339026" cy="509428"/>
      </dsp:txXfrm>
    </dsp:sp>
    <dsp:sp modelId="{364C053A-2322-4858-8896-C7DDD5DB251F}">
      <dsp:nvSpPr>
        <dsp:cNvPr id="0" name=""/>
        <dsp:cNvSpPr/>
      </dsp:nvSpPr>
      <dsp:spPr>
        <a:xfrm>
          <a:off x="2339026" y="2330355"/>
          <a:ext cx="7017080" cy="509428"/>
        </a:xfrm>
        <a:prstGeom prst="rect">
          <a:avLst/>
        </a:prstGeom>
        <a:solidFill>
          <a:schemeClr val="accent2">
            <a:tint val="40000"/>
            <a:alpha val="90000"/>
            <a:hueOff val="-339690"/>
            <a:satOff val="-30138"/>
            <a:lumOff val="-308"/>
            <a:alphaOff val="0"/>
          </a:schemeClr>
        </a:solidFill>
        <a:ln w="12700" cap="flat" cmpd="sng" algn="ctr">
          <a:solidFill>
            <a:schemeClr val="accent2">
              <a:tint val="40000"/>
              <a:alpha val="90000"/>
              <a:hueOff val="-339690"/>
              <a:satOff val="-30138"/>
              <a:lumOff val="-3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340" tIns="139700" rIns="142340" bIns="139700" numCol="1" spcCol="1270" anchor="ctr" anchorCtr="0">
          <a:noAutofit/>
        </a:bodyPr>
        <a:lstStyle/>
        <a:p>
          <a:pPr marL="0" lvl="0" indent="0" algn="l" defTabSz="488950">
            <a:lnSpc>
              <a:spcPct val="90000"/>
            </a:lnSpc>
            <a:spcBef>
              <a:spcPct val="0"/>
            </a:spcBef>
            <a:spcAft>
              <a:spcPct val="35000"/>
            </a:spcAft>
            <a:buNone/>
          </a:pPr>
          <a:r>
            <a:rPr lang="en-US" sz="1100" kern="1200"/>
            <a:t>Assist HCCs and their members with improvement planning based on MRSE outcomes</a:t>
          </a:r>
        </a:p>
      </dsp:txBody>
      <dsp:txXfrm>
        <a:off x="2339026" y="2330355"/>
        <a:ext cx="7017080" cy="509428"/>
      </dsp:txXfrm>
    </dsp:sp>
    <dsp:sp modelId="{9F5C468E-44EE-43D4-9898-3A232A530EF5}">
      <dsp:nvSpPr>
        <dsp:cNvPr id="0" name=""/>
        <dsp:cNvSpPr/>
      </dsp:nvSpPr>
      <dsp:spPr>
        <a:xfrm rot="10800000">
          <a:off x="0" y="1554263"/>
          <a:ext cx="2339026" cy="783736"/>
        </a:xfrm>
        <a:prstGeom prst="upArrowCallout">
          <a:avLst>
            <a:gd name="adj1" fmla="val 5000"/>
            <a:gd name="adj2" fmla="val 10000"/>
            <a:gd name="adj3" fmla="val 15000"/>
            <a:gd name="adj4" fmla="val 64977"/>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352" tIns="128016" rIns="166352" bIns="128016" numCol="1" spcCol="1270" anchor="ctr" anchorCtr="0">
          <a:noAutofit/>
        </a:bodyPr>
        <a:lstStyle/>
        <a:p>
          <a:pPr marL="0" lvl="0" indent="0" algn="ctr" defTabSz="800100">
            <a:lnSpc>
              <a:spcPct val="90000"/>
            </a:lnSpc>
            <a:spcBef>
              <a:spcPct val="0"/>
            </a:spcBef>
            <a:spcAft>
              <a:spcPct val="35000"/>
            </a:spcAft>
            <a:buNone/>
          </a:pPr>
          <a:r>
            <a:rPr lang="en-US" sz="1800" kern="1200"/>
            <a:t>Evaluate</a:t>
          </a:r>
        </a:p>
      </dsp:txBody>
      <dsp:txXfrm rot="-10800000">
        <a:off x="0" y="1554263"/>
        <a:ext cx="2339026" cy="509428"/>
      </dsp:txXfrm>
    </dsp:sp>
    <dsp:sp modelId="{B37EB50B-37A2-4795-B6E5-59DA00AAEC24}">
      <dsp:nvSpPr>
        <dsp:cNvPr id="0" name=""/>
        <dsp:cNvSpPr/>
      </dsp:nvSpPr>
      <dsp:spPr>
        <a:xfrm>
          <a:off x="2339026" y="1554263"/>
          <a:ext cx="7017080" cy="509428"/>
        </a:xfrm>
        <a:prstGeom prst="rect">
          <a:avLst/>
        </a:prstGeom>
        <a:solidFill>
          <a:schemeClr val="accent2">
            <a:tint val="40000"/>
            <a:alpha val="90000"/>
            <a:hueOff val="-509536"/>
            <a:satOff val="-45208"/>
            <a:lumOff val="-461"/>
            <a:alphaOff val="0"/>
          </a:schemeClr>
        </a:solidFill>
        <a:ln w="12700" cap="flat" cmpd="sng" algn="ctr">
          <a:solidFill>
            <a:schemeClr val="accent2">
              <a:tint val="40000"/>
              <a:alpha val="90000"/>
              <a:hueOff val="-509536"/>
              <a:satOff val="-45208"/>
              <a:lumOff val="-4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340" tIns="139700" rIns="142340" bIns="139700" numCol="1" spcCol="1270" anchor="ctr" anchorCtr="0">
          <a:noAutofit/>
        </a:bodyPr>
        <a:lstStyle/>
        <a:p>
          <a:pPr marL="0" lvl="0" indent="0" algn="l" defTabSz="488950">
            <a:lnSpc>
              <a:spcPct val="90000"/>
            </a:lnSpc>
            <a:spcBef>
              <a:spcPct val="0"/>
            </a:spcBef>
            <a:spcAft>
              <a:spcPct val="35000"/>
            </a:spcAft>
            <a:buNone/>
          </a:pPr>
          <a:r>
            <a:rPr lang="en-US" sz="1100" kern="1200"/>
            <a:t>Evaluate coalition members’ ability to communicate and coordinate quickly to find and match available staffed beds, transportation, supplies and equipment, and personnel during a large-scale surge incident</a:t>
          </a:r>
        </a:p>
      </dsp:txBody>
      <dsp:txXfrm>
        <a:off x="2339026" y="1554263"/>
        <a:ext cx="7017080" cy="509428"/>
      </dsp:txXfrm>
    </dsp:sp>
    <dsp:sp modelId="{1DE821BE-0251-4005-B79D-4D74BE1EC29C}">
      <dsp:nvSpPr>
        <dsp:cNvPr id="0" name=""/>
        <dsp:cNvSpPr/>
      </dsp:nvSpPr>
      <dsp:spPr>
        <a:xfrm rot="10800000">
          <a:off x="0" y="778170"/>
          <a:ext cx="2339026" cy="783736"/>
        </a:xfrm>
        <a:prstGeom prst="upArrowCallout">
          <a:avLst>
            <a:gd name="adj1" fmla="val 5000"/>
            <a:gd name="adj2" fmla="val 10000"/>
            <a:gd name="adj3" fmla="val 15000"/>
            <a:gd name="adj4" fmla="val 64977"/>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352" tIns="128016" rIns="166352" bIns="128016" numCol="1" spcCol="1270" anchor="ctr" anchorCtr="0">
          <a:noAutofit/>
        </a:bodyPr>
        <a:lstStyle/>
        <a:p>
          <a:pPr marL="0" lvl="0" indent="0" algn="ctr" defTabSz="800100">
            <a:lnSpc>
              <a:spcPct val="90000"/>
            </a:lnSpc>
            <a:spcBef>
              <a:spcPct val="0"/>
            </a:spcBef>
            <a:spcAft>
              <a:spcPct val="35000"/>
            </a:spcAft>
            <a:buNone/>
          </a:pPr>
          <a:r>
            <a:rPr lang="en-US" sz="1800" kern="1200"/>
            <a:t>Evaluate</a:t>
          </a:r>
        </a:p>
      </dsp:txBody>
      <dsp:txXfrm rot="-10800000">
        <a:off x="0" y="778170"/>
        <a:ext cx="2339026" cy="509428"/>
      </dsp:txXfrm>
    </dsp:sp>
    <dsp:sp modelId="{60C5C67C-4B6A-4931-8DF0-68D1AB7ADAA7}">
      <dsp:nvSpPr>
        <dsp:cNvPr id="0" name=""/>
        <dsp:cNvSpPr/>
      </dsp:nvSpPr>
      <dsp:spPr>
        <a:xfrm>
          <a:off x="2339026" y="778170"/>
          <a:ext cx="7017080" cy="509428"/>
        </a:xfrm>
        <a:prstGeom prst="rect">
          <a:avLst/>
        </a:prstGeom>
        <a:solidFill>
          <a:schemeClr val="accent2">
            <a:tint val="40000"/>
            <a:alpha val="90000"/>
            <a:hueOff val="-679381"/>
            <a:satOff val="-60277"/>
            <a:lumOff val="-615"/>
            <a:alphaOff val="0"/>
          </a:schemeClr>
        </a:solidFill>
        <a:ln w="12700" cap="flat" cmpd="sng" algn="ctr">
          <a:solidFill>
            <a:schemeClr val="accent2">
              <a:tint val="40000"/>
              <a:alpha val="90000"/>
              <a:hueOff val="-679381"/>
              <a:satOff val="-60277"/>
              <a:lumOff val="-6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340" tIns="139700" rIns="142340" bIns="139700" numCol="1" spcCol="1270" anchor="ctr" anchorCtr="0">
          <a:noAutofit/>
        </a:bodyPr>
        <a:lstStyle/>
        <a:p>
          <a:pPr marL="0" lvl="0" indent="0" algn="l" defTabSz="488950">
            <a:lnSpc>
              <a:spcPct val="90000"/>
            </a:lnSpc>
            <a:spcBef>
              <a:spcPct val="0"/>
            </a:spcBef>
            <a:spcAft>
              <a:spcPct val="35000"/>
            </a:spcAft>
            <a:buNone/>
          </a:pPr>
          <a:r>
            <a:rPr lang="en-US" sz="1100" kern="1200"/>
            <a:t>Evaluate a multitude of coalition preparedness and response documents and plans, including specialty surge annexes, transfer agreements, coordination plans with another state HCCs, and all other relevant plans</a:t>
          </a:r>
        </a:p>
      </dsp:txBody>
      <dsp:txXfrm>
        <a:off x="2339026" y="778170"/>
        <a:ext cx="7017080" cy="509428"/>
      </dsp:txXfrm>
    </dsp:sp>
    <dsp:sp modelId="{0D3F1C14-48B6-4ADC-8591-14E063B4CA4C}">
      <dsp:nvSpPr>
        <dsp:cNvPr id="0" name=""/>
        <dsp:cNvSpPr/>
      </dsp:nvSpPr>
      <dsp:spPr>
        <a:xfrm rot="10800000">
          <a:off x="0" y="2078"/>
          <a:ext cx="2339026" cy="783736"/>
        </a:xfrm>
        <a:prstGeom prst="upArrowCallout">
          <a:avLst>
            <a:gd name="adj1" fmla="val 5000"/>
            <a:gd name="adj2" fmla="val 10000"/>
            <a:gd name="adj3" fmla="val 15000"/>
            <a:gd name="adj4" fmla="val 64977"/>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352" tIns="128016" rIns="166352" bIns="128016" numCol="1" spcCol="1270" anchor="ctr" anchorCtr="0">
          <a:noAutofit/>
        </a:bodyPr>
        <a:lstStyle/>
        <a:p>
          <a:pPr marL="0" lvl="0" indent="0" algn="ctr" defTabSz="800100">
            <a:lnSpc>
              <a:spcPct val="90000"/>
            </a:lnSpc>
            <a:spcBef>
              <a:spcPct val="0"/>
            </a:spcBef>
            <a:spcAft>
              <a:spcPct val="35000"/>
            </a:spcAft>
            <a:buNone/>
          </a:pPr>
          <a:r>
            <a:rPr lang="en-US" sz="1800" kern="1200"/>
            <a:t>Assess</a:t>
          </a:r>
        </a:p>
      </dsp:txBody>
      <dsp:txXfrm rot="-10800000">
        <a:off x="0" y="2078"/>
        <a:ext cx="2339026" cy="509428"/>
      </dsp:txXfrm>
    </dsp:sp>
    <dsp:sp modelId="{03B96475-29D3-4B08-9497-790B6FEF16BB}">
      <dsp:nvSpPr>
        <dsp:cNvPr id="0" name=""/>
        <dsp:cNvSpPr/>
      </dsp:nvSpPr>
      <dsp:spPr>
        <a:xfrm>
          <a:off x="2339026" y="2078"/>
          <a:ext cx="7017080" cy="509428"/>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340" tIns="139700" rIns="142340" bIns="139700" numCol="1" spcCol="1270" anchor="ctr" anchorCtr="0">
          <a:noAutofit/>
        </a:bodyPr>
        <a:lstStyle/>
        <a:p>
          <a:pPr marL="0" lvl="0" indent="0" algn="l" defTabSz="488950">
            <a:lnSpc>
              <a:spcPct val="90000"/>
            </a:lnSpc>
            <a:spcBef>
              <a:spcPct val="0"/>
            </a:spcBef>
            <a:spcAft>
              <a:spcPct val="35000"/>
            </a:spcAft>
            <a:buNone/>
          </a:pPr>
          <a:r>
            <a:rPr lang="en-US" sz="1100" kern="1200"/>
            <a:t>Assess an HCC’s capacity to support a large-scale, community-wide medical surge incident</a:t>
          </a:r>
        </a:p>
      </dsp:txBody>
      <dsp:txXfrm>
        <a:off x="2339026" y="2078"/>
        <a:ext cx="7017080" cy="5094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8462E-DA6A-21EA-1B16-F4AA93A066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455C24-CBFD-7CBB-9000-28E448C74B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75E6EB-2DBB-72AC-AE59-F39D85E34056}"/>
              </a:ext>
            </a:extLst>
          </p:cNvPr>
          <p:cNvSpPr>
            <a:spLocks noGrp="1"/>
          </p:cNvSpPr>
          <p:nvPr>
            <p:ph type="dt" sz="half" idx="10"/>
          </p:nvPr>
        </p:nvSpPr>
        <p:spPr/>
        <p:txBody>
          <a:bodyPr/>
          <a:lstStyle/>
          <a:p>
            <a:fld id="{B1AA4584-E74C-4D36-B714-724F10BCAE94}" type="datetimeFigureOut">
              <a:rPr lang="en-US" smtClean="0"/>
              <a:t>9/22/2022</a:t>
            </a:fld>
            <a:endParaRPr lang="en-US"/>
          </a:p>
        </p:txBody>
      </p:sp>
      <p:sp>
        <p:nvSpPr>
          <p:cNvPr id="5" name="Footer Placeholder 4">
            <a:extLst>
              <a:ext uri="{FF2B5EF4-FFF2-40B4-BE49-F238E27FC236}">
                <a16:creationId xmlns:a16="http://schemas.microsoft.com/office/drawing/2014/main" id="{4D9A8C7F-85E2-B924-7F56-3127C65A49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0AED43-5308-5F7A-0EAE-4E46FA0E46F5}"/>
              </a:ext>
            </a:extLst>
          </p:cNvPr>
          <p:cNvSpPr>
            <a:spLocks noGrp="1"/>
          </p:cNvSpPr>
          <p:nvPr>
            <p:ph type="sldNum" sz="quarter" idx="12"/>
          </p:nvPr>
        </p:nvSpPr>
        <p:spPr/>
        <p:txBody>
          <a:bodyPr/>
          <a:lstStyle/>
          <a:p>
            <a:fld id="{ED03D8D3-4AE4-4B9A-8D8B-5D67DEFFC1AD}" type="slidenum">
              <a:rPr lang="en-US" smtClean="0"/>
              <a:t>‹#›</a:t>
            </a:fld>
            <a:endParaRPr lang="en-US"/>
          </a:p>
        </p:txBody>
      </p:sp>
    </p:spTree>
    <p:extLst>
      <p:ext uri="{BB962C8B-B14F-4D97-AF65-F5344CB8AC3E}">
        <p14:creationId xmlns:p14="http://schemas.microsoft.com/office/powerpoint/2010/main" val="1554176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2A476-9099-9CB7-950B-B882C62B19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BA740F-E1BF-512E-4354-67ADA30337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9C7CD9-53C0-1EB9-970B-A3AD72F27DAE}"/>
              </a:ext>
            </a:extLst>
          </p:cNvPr>
          <p:cNvSpPr>
            <a:spLocks noGrp="1"/>
          </p:cNvSpPr>
          <p:nvPr>
            <p:ph type="dt" sz="half" idx="10"/>
          </p:nvPr>
        </p:nvSpPr>
        <p:spPr/>
        <p:txBody>
          <a:bodyPr/>
          <a:lstStyle/>
          <a:p>
            <a:fld id="{B1AA4584-E74C-4D36-B714-724F10BCAE94}" type="datetimeFigureOut">
              <a:rPr lang="en-US" smtClean="0"/>
              <a:t>9/22/2022</a:t>
            </a:fld>
            <a:endParaRPr lang="en-US"/>
          </a:p>
        </p:txBody>
      </p:sp>
      <p:sp>
        <p:nvSpPr>
          <p:cNvPr id="5" name="Footer Placeholder 4">
            <a:extLst>
              <a:ext uri="{FF2B5EF4-FFF2-40B4-BE49-F238E27FC236}">
                <a16:creationId xmlns:a16="http://schemas.microsoft.com/office/drawing/2014/main" id="{5DBA8BD5-1150-D6BA-7CFE-31398EAFB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113C1B-8423-9293-6E84-3A621871D9F6}"/>
              </a:ext>
            </a:extLst>
          </p:cNvPr>
          <p:cNvSpPr>
            <a:spLocks noGrp="1"/>
          </p:cNvSpPr>
          <p:nvPr>
            <p:ph type="sldNum" sz="quarter" idx="12"/>
          </p:nvPr>
        </p:nvSpPr>
        <p:spPr/>
        <p:txBody>
          <a:bodyPr/>
          <a:lstStyle/>
          <a:p>
            <a:fld id="{ED03D8D3-4AE4-4B9A-8D8B-5D67DEFFC1AD}" type="slidenum">
              <a:rPr lang="en-US" smtClean="0"/>
              <a:t>‹#›</a:t>
            </a:fld>
            <a:endParaRPr lang="en-US"/>
          </a:p>
        </p:txBody>
      </p:sp>
    </p:spTree>
    <p:extLst>
      <p:ext uri="{BB962C8B-B14F-4D97-AF65-F5344CB8AC3E}">
        <p14:creationId xmlns:p14="http://schemas.microsoft.com/office/powerpoint/2010/main" val="3906515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333B8F-85D6-6628-EEBD-55C104C180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F7448A-5018-74BE-DE2C-F2C6DE9F10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4E94-583D-A6BD-EB65-290EF7029AAA}"/>
              </a:ext>
            </a:extLst>
          </p:cNvPr>
          <p:cNvSpPr>
            <a:spLocks noGrp="1"/>
          </p:cNvSpPr>
          <p:nvPr>
            <p:ph type="dt" sz="half" idx="10"/>
          </p:nvPr>
        </p:nvSpPr>
        <p:spPr/>
        <p:txBody>
          <a:bodyPr/>
          <a:lstStyle/>
          <a:p>
            <a:fld id="{B1AA4584-E74C-4D36-B714-724F10BCAE94}" type="datetimeFigureOut">
              <a:rPr lang="en-US" smtClean="0"/>
              <a:t>9/22/2022</a:t>
            </a:fld>
            <a:endParaRPr lang="en-US"/>
          </a:p>
        </p:txBody>
      </p:sp>
      <p:sp>
        <p:nvSpPr>
          <p:cNvPr id="5" name="Footer Placeholder 4">
            <a:extLst>
              <a:ext uri="{FF2B5EF4-FFF2-40B4-BE49-F238E27FC236}">
                <a16:creationId xmlns:a16="http://schemas.microsoft.com/office/drawing/2014/main" id="{D222DC35-1505-B4DF-BF62-1111D48DC5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8B23EB-9700-2FB8-6221-872A3F911528}"/>
              </a:ext>
            </a:extLst>
          </p:cNvPr>
          <p:cNvSpPr>
            <a:spLocks noGrp="1"/>
          </p:cNvSpPr>
          <p:nvPr>
            <p:ph type="sldNum" sz="quarter" idx="12"/>
          </p:nvPr>
        </p:nvSpPr>
        <p:spPr/>
        <p:txBody>
          <a:bodyPr/>
          <a:lstStyle/>
          <a:p>
            <a:fld id="{ED03D8D3-4AE4-4B9A-8D8B-5D67DEFFC1AD}" type="slidenum">
              <a:rPr lang="en-US" smtClean="0"/>
              <a:t>‹#›</a:t>
            </a:fld>
            <a:endParaRPr lang="en-US"/>
          </a:p>
        </p:txBody>
      </p:sp>
    </p:spTree>
    <p:extLst>
      <p:ext uri="{BB962C8B-B14F-4D97-AF65-F5344CB8AC3E}">
        <p14:creationId xmlns:p14="http://schemas.microsoft.com/office/powerpoint/2010/main" val="1337282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D62CF-5F5D-239F-A3C3-EB664BADAE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1301AE-B6C2-6CED-25BA-0A090AD944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BD02CD-7117-C801-0F9A-2B6F2AABD19F}"/>
              </a:ext>
            </a:extLst>
          </p:cNvPr>
          <p:cNvSpPr>
            <a:spLocks noGrp="1"/>
          </p:cNvSpPr>
          <p:nvPr>
            <p:ph type="dt" sz="half" idx="10"/>
          </p:nvPr>
        </p:nvSpPr>
        <p:spPr/>
        <p:txBody>
          <a:bodyPr/>
          <a:lstStyle/>
          <a:p>
            <a:fld id="{B1AA4584-E74C-4D36-B714-724F10BCAE94}" type="datetimeFigureOut">
              <a:rPr lang="en-US" smtClean="0"/>
              <a:t>9/22/2022</a:t>
            </a:fld>
            <a:endParaRPr lang="en-US"/>
          </a:p>
        </p:txBody>
      </p:sp>
      <p:sp>
        <p:nvSpPr>
          <p:cNvPr id="5" name="Footer Placeholder 4">
            <a:extLst>
              <a:ext uri="{FF2B5EF4-FFF2-40B4-BE49-F238E27FC236}">
                <a16:creationId xmlns:a16="http://schemas.microsoft.com/office/drawing/2014/main" id="{036809D2-DF79-381F-5742-4A8D1E1A5B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B8F7C6-82A7-8B8D-B3A0-EBFE1685933F}"/>
              </a:ext>
            </a:extLst>
          </p:cNvPr>
          <p:cNvSpPr>
            <a:spLocks noGrp="1"/>
          </p:cNvSpPr>
          <p:nvPr>
            <p:ph type="sldNum" sz="quarter" idx="12"/>
          </p:nvPr>
        </p:nvSpPr>
        <p:spPr/>
        <p:txBody>
          <a:bodyPr/>
          <a:lstStyle/>
          <a:p>
            <a:fld id="{ED03D8D3-4AE4-4B9A-8D8B-5D67DEFFC1AD}" type="slidenum">
              <a:rPr lang="en-US" smtClean="0"/>
              <a:t>‹#›</a:t>
            </a:fld>
            <a:endParaRPr lang="en-US"/>
          </a:p>
        </p:txBody>
      </p:sp>
    </p:spTree>
    <p:extLst>
      <p:ext uri="{BB962C8B-B14F-4D97-AF65-F5344CB8AC3E}">
        <p14:creationId xmlns:p14="http://schemas.microsoft.com/office/powerpoint/2010/main" val="1258658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29EA1-814E-DA31-2849-1A0EAE89FA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F125E1-34DB-46F0-C9E9-5E9486D9B8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6222DD-5C82-8A1D-0386-94F34EA48B27}"/>
              </a:ext>
            </a:extLst>
          </p:cNvPr>
          <p:cNvSpPr>
            <a:spLocks noGrp="1"/>
          </p:cNvSpPr>
          <p:nvPr>
            <p:ph type="dt" sz="half" idx="10"/>
          </p:nvPr>
        </p:nvSpPr>
        <p:spPr/>
        <p:txBody>
          <a:bodyPr/>
          <a:lstStyle/>
          <a:p>
            <a:fld id="{B1AA4584-E74C-4D36-B714-724F10BCAE94}" type="datetimeFigureOut">
              <a:rPr lang="en-US" smtClean="0"/>
              <a:t>9/22/2022</a:t>
            </a:fld>
            <a:endParaRPr lang="en-US"/>
          </a:p>
        </p:txBody>
      </p:sp>
      <p:sp>
        <p:nvSpPr>
          <p:cNvPr id="5" name="Footer Placeholder 4">
            <a:extLst>
              <a:ext uri="{FF2B5EF4-FFF2-40B4-BE49-F238E27FC236}">
                <a16:creationId xmlns:a16="http://schemas.microsoft.com/office/drawing/2014/main" id="{DD1DAD60-61DF-85DA-C4E9-C0F28E13FC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5F5BC9-9BCC-1682-C384-31EA35DB4ECD}"/>
              </a:ext>
            </a:extLst>
          </p:cNvPr>
          <p:cNvSpPr>
            <a:spLocks noGrp="1"/>
          </p:cNvSpPr>
          <p:nvPr>
            <p:ph type="sldNum" sz="quarter" idx="12"/>
          </p:nvPr>
        </p:nvSpPr>
        <p:spPr/>
        <p:txBody>
          <a:bodyPr/>
          <a:lstStyle/>
          <a:p>
            <a:fld id="{ED03D8D3-4AE4-4B9A-8D8B-5D67DEFFC1AD}" type="slidenum">
              <a:rPr lang="en-US" smtClean="0"/>
              <a:t>‹#›</a:t>
            </a:fld>
            <a:endParaRPr lang="en-US"/>
          </a:p>
        </p:txBody>
      </p:sp>
    </p:spTree>
    <p:extLst>
      <p:ext uri="{BB962C8B-B14F-4D97-AF65-F5344CB8AC3E}">
        <p14:creationId xmlns:p14="http://schemas.microsoft.com/office/powerpoint/2010/main" val="908363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23F97-7242-4AD1-89CD-A20E917765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835BAA-4DF9-B436-9971-EB31EBBC42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7789EA-C9A0-202D-C976-37D7724E89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9593F9-E55E-0657-0467-E601F5758CF1}"/>
              </a:ext>
            </a:extLst>
          </p:cNvPr>
          <p:cNvSpPr>
            <a:spLocks noGrp="1"/>
          </p:cNvSpPr>
          <p:nvPr>
            <p:ph type="dt" sz="half" idx="10"/>
          </p:nvPr>
        </p:nvSpPr>
        <p:spPr/>
        <p:txBody>
          <a:bodyPr/>
          <a:lstStyle/>
          <a:p>
            <a:fld id="{B1AA4584-E74C-4D36-B714-724F10BCAE94}" type="datetimeFigureOut">
              <a:rPr lang="en-US" smtClean="0"/>
              <a:t>9/22/2022</a:t>
            </a:fld>
            <a:endParaRPr lang="en-US"/>
          </a:p>
        </p:txBody>
      </p:sp>
      <p:sp>
        <p:nvSpPr>
          <p:cNvPr id="6" name="Footer Placeholder 5">
            <a:extLst>
              <a:ext uri="{FF2B5EF4-FFF2-40B4-BE49-F238E27FC236}">
                <a16:creationId xmlns:a16="http://schemas.microsoft.com/office/drawing/2014/main" id="{1744A20C-D3CA-9F5B-3444-72AC38A5AF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E3AB94-137D-9356-9698-876383676B54}"/>
              </a:ext>
            </a:extLst>
          </p:cNvPr>
          <p:cNvSpPr>
            <a:spLocks noGrp="1"/>
          </p:cNvSpPr>
          <p:nvPr>
            <p:ph type="sldNum" sz="quarter" idx="12"/>
          </p:nvPr>
        </p:nvSpPr>
        <p:spPr/>
        <p:txBody>
          <a:bodyPr/>
          <a:lstStyle/>
          <a:p>
            <a:fld id="{ED03D8D3-4AE4-4B9A-8D8B-5D67DEFFC1AD}" type="slidenum">
              <a:rPr lang="en-US" smtClean="0"/>
              <a:t>‹#›</a:t>
            </a:fld>
            <a:endParaRPr lang="en-US"/>
          </a:p>
        </p:txBody>
      </p:sp>
    </p:spTree>
    <p:extLst>
      <p:ext uri="{BB962C8B-B14F-4D97-AF65-F5344CB8AC3E}">
        <p14:creationId xmlns:p14="http://schemas.microsoft.com/office/powerpoint/2010/main" val="325903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8DAAD-B92C-97C4-1D6C-3B9D731E54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B9B732-F243-3966-8BCC-954415AA86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D5153B-657C-BFB7-F1F4-F67A6435A3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3A41AF-C43A-380F-3148-97BE4CAC21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4E5607-22D2-F09A-FB58-8517E21E7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6276F6-3B4B-7639-AC16-270C5E6314E5}"/>
              </a:ext>
            </a:extLst>
          </p:cNvPr>
          <p:cNvSpPr>
            <a:spLocks noGrp="1"/>
          </p:cNvSpPr>
          <p:nvPr>
            <p:ph type="dt" sz="half" idx="10"/>
          </p:nvPr>
        </p:nvSpPr>
        <p:spPr/>
        <p:txBody>
          <a:bodyPr/>
          <a:lstStyle/>
          <a:p>
            <a:fld id="{B1AA4584-E74C-4D36-B714-724F10BCAE94}" type="datetimeFigureOut">
              <a:rPr lang="en-US" smtClean="0"/>
              <a:t>9/22/2022</a:t>
            </a:fld>
            <a:endParaRPr lang="en-US"/>
          </a:p>
        </p:txBody>
      </p:sp>
      <p:sp>
        <p:nvSpPr>
          <p:cNvPr id="8" name="Footer Placeholder 7">
            <a:extLst>
              <a:ext uri="{FF2B5EF4-FFF2-40B4-BE49-F238E27FC236}">
                <a16:creationId xmlns:a16="http://schemas.microsoft.com/office/drawing/2014/main" id="{A46B3A4B-8E46-1818-4CA7-8FED1C9B25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6E2B31-1F3B-7B09-7C5E-D3F8210424BF}"/>
              </a:ext>
            </a:extLst>
          </p:cNvPr>
          <p:cNvSpPr>
            <a:spLocks noGrp="1"/>
          </p:cNvSpPr>
          <p:nvPr>
            <p:ph type="sldNum" sz="quarter" idx="12"/>
          </p:nvPr>
        </p:nvSpPr>
        <p:spPr/>
        <p:txBody>
          <a:bodyPr/>
          <a:lstStyle/>
          <a:p>
            <a:fld id="{ED03D8D3-4AE4-4B9A-8D8B-5D67DEFFC1AD}" type="slidenum">
              <a:rPr lang="en-US" smtClean="0"/>
              <a:t>‹#›</a:t>
            </a:fld>
            <a:endParaRPr lang="en-US"/>
          </a:p>
        </p:txBody>
      </p:sp>
    </p:spTree>
    <p:extLst>
      <p:ext uri="{BB962C8B-B14F-4D97-AF65-F5344CB8AC3E}">
        <p14:creationId xmlns:p14="http://schemas.microsoft.com/office/powerpoint/2010/main" val="3904578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B2946-4703-C928-E07C-3D60639AF7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AB47EC-4300-A241-29FD-456D4FF8C67E}"/>
              </a:ext>
            </a:extLst>
          </p:cNvPr>
          <p:cNvSpPr>
            <a:spLocks noGrp="1"/>
          </p:cNvSpPr>
          <p:nvPr>
            <p:ph type="dt" sz="half" idx="10"/>
          </p:nvPr>
        </p:nvSpPr>
        <p:spPr/>
        <p:txBody>
          <a:bodyPr/>
          <a:lstStyle/>
          <a:p>
            <a:fld id="{B1AA4584-E74C-4D36-B714-724F10BCAE94}" type="datetimeFigureOut">
              <a:rPr lang="en-US" smtClean="0"/>
              <a:t>9/22/2022</a:t>
            </a:fld>
            <a:endParaRPr lang="en-US"/>
          </a:p>
        </p:txBody>
      </p:sp>
      <p:sp>
        <p:nvSpPr>
          <p:cNvPr id="4" name="Footer Placeholder 3">
            <a:extLst>
              <a:ext uri="{FF2B5EF4-FFF2-40B4-BE49-F238E27FC236}">
                <a16:creationId xmlns:a16="http://schemas.microsoft.com/office/drawing/2014/main" id="{F3ACCA4D-8364-EE35-2B34-7DA4D8FDB6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86E35D-3472-21EF-AF41-95EA44E75602}"/>
              </a:ext>
            </a:extLst>
          </p:cNvPr>
          <p:cNvSpPr>
            <a:spLocks noGrp="1"/>
          </p:cNvSpPr>
          <p:nvPr>
            <p:ph type="sldNum" sz="quarter" idx="12"/>
          </p:nvPr>
        </p:nvSpPr>
        <p:spPr/>
        <p:txBody>
          <a:bodyPr/>
          <a:lstStyle/>
          <a:p>
            <a:fld id="{ED03D8D3-4AE4-4B9A-8D8B-5D67DEFFC1AD}" type="slidenum">
              <a:rPr lang="en-US" smtClean="0"/>
              <a:t>‹#›</a:t>
            </a:fld>
            <a:endParaRPr lang="en-US"/>
          </a:p>
        </p:txBody>
      </p:sp>
    </p:spTree>
    <p:extLst>
      <p:ext uri="{BB962C8B-B14F-4D97-AF65-F5344CB8AC3E}">
        <p14:creationId xmlns:p14="http://schemas.microsoft.com/office/powerpoint/2010/main" val="1813146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FAD144-DCA2-5738-38EB-A87C984EFB5E}"/>
              </a:ext>
            </a:extLst>
          </p:cNvPr>
          <p:cNvSpPr>
            <a:spLocks noGrp="1"/>
          </p:cNvSpPr>
          <p:nvPr>
            <p:ph type="dt" sz="half" idx="10"/>
          </p:nvPr>
        </p:nvSpPr>
        <p:spPr/>
        <p:txBody>
          <a:bodyPr/>
          <a:lstStyle/>
          <a:p>
            <a:fld id="{B1AA4584-E74C-4D36-B714-724F10BCAE94}" type="datetimeFigureOut">
              <a:rPr lang="en-US" smtClean="0"/>
              <a:t>9/22/2022</a:t>
            </a:fld>
            <a:endParaRPr lang="en-US"/>
          </a:p>
        </p:txBody>
      </p:sp>
      <p:sp>
        <p:nvSpPr>
          <p:cNvPr id="3" name="Footer Placeholder 2">
            <a:extLst>
              <a:ext uri="{FF2B5EF4-FFF2-40B4-BE49-F238E27FC236}">
                <a16:creationId xmlns:a16="http://schemas.microsoft.com/office/drawing/2014/main" id="{80B62B47-7010-4796-6CB2-0882B5AA6F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A21826-2831-48B5-3B48-A020258F6790}"/>
              </a:ext>
            </a:extLst>
          </p:cNvPr>
          <p:cNvSpPr>
            <a:spLocks noGrp="1"/>
          </p:cNvSpPr>
          <p:nvPr>
            <p:ph type="sldNum" sz="quarter" idx="12"/>
          </p:nvPr>
        </p:nvSpPr>
        <p:spPr/>
        <p:txBody>
          <a:bodyPr/>
          <a:lstStyle/>
          <a:p>
            <a:fld id="{ED03D8D3-4AE4-4B9A-8D8B-5D67DEFFC1AD}" type="slidenum">
              <a:rPr lang="en-US" smtClean="0"/>
              <a:t>‹#›</a:t>
            </a:fld>
            <a:endParaRPr lang="en-US"/>
          </a:p>
        </p:txBody>
      </p:sp>
    </p:spTree>
    <p:extLst>
      <p:ext uri="{BB962C8B-B14F-4D97-AF65-F5344CB8AC3E}">
        <p14:creationId xmlns:p14="http://schemas.microsoft.com/office/powerpoint/2010/main" val="287892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6D60B-12AA-2545-37C9-8EE560610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0FA9F9-EBDB-DA9C-AFD4-87279F1E37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05CEDF-B802-6D17-EFE6-84D44CF93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65FC4D-75C1-A9F9-972C-F21599BD23D2}"/>
              </a:ext>
            </a:extLst>
          </p:cNvPr>
          <p:cNvSpPr>
            <a:spLocks noGrp="1"/>
          </p:cNvSpPr>
          <p:nvPr>
            <p:ph type="dt" sz="half" idx="10"/>
          </p:nvPr>
        </p:nvSpPr>
        <p:spPr/>
        <p:txBody>
          <a:bodyPr/>
          <a:lstStyle/>
          <a:p>
            <a:fld id="{B1AA4584-E74C-4D36-B714-724F10BCAE94}" type="datetimeFigureOut">
              <a:rPr lang="en-US" smtClean="0"/>
              <a:t>9/22/2022</a:t>
            </a:fld>
            <a:endParaRPr lang="en-US"/>
          </a:p>
        </p:txBody>
      </p:sp>
      <p:sp>
        <p:nvSpPr>
          <p:cNvPr id="6" name="Footer Placeholder 5">
            <a:extLst>
              <a:ext uri="{FF2B5EF4-FFF2-40B4-BE49-F238E27FC236}">
                <a16:creationId xmlns:a16="http://schemas.microsoft.com/office/drawing/2014/main" id="{C3E9D7F8-1BF9-0172-4AD2-BC40548801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809F56-9350-2E8A-290C-E5B6748B5A39}"/>
              </a:ext>
            </a:extLst>
          </p:cNvPr>
          <p:cNvSpPr>
            <a:spLocks noGrp="1"/>
          </p:cNvSpPr>
          <p:nvPr>
            <p:ph type="sldNum" sz="quarter" idx="12"/>
          </p:nvPr>
        </p:nvSpPr>
        <p:spPr/>
        <p:txBody>
          <a:bodyPr/>
          <a:lstStyle/>
          <a:p>
            <a:fld id="{ED03D8D3-4AE4-4B9A-8D8B-5D67DEFFC1AD}" type="slidenum">
              <a:rPr lang="en-US" smtClean="0"/>
              <a:t>‹#›</a:t>
            </a:fld>
            <a:endParaRPr lang="en-US"/>
          </a:p>
        </p:txBody>
      </p:sp>
    </p:spTree>
    <p:extLst>
      <p:ext uri="{BB962C8B-B14F-4D97-AF65-F5344CB8AC3E}">
        <p14:creationId xmlns:p14="http://schemas.microsoft.com/office/powerpoint/2010/main" val="1202310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975D6-5A6B-018E-D8E3-5FB3163CD3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091363-9DFE-4B42-3BC5-14280D6C7F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2C84A4-ABF6-CA70-7C98-695DE4382B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BCCB5F-DD8B-7F91-1473-125E6AD24920}"/>
              </a:ext>
            </a:extLst>
          </p:cNvPr>
          <p:cNvSpPr>
            <a:spLocks noGrp="1"/>
          </p:cNvSpPr>
          <p:nvPr>
            <p:ph type="dt" sz="half" idx="10"/>
          </p:nvPr>
        </p:nvSpPr>
        <p:spPr/>
        <p:txBody>
          <a:bodyPr/>
          <a:lstStyle/>
          <a:p>
            <a:fld id="{B1AA4584-E74C-4D36-B714-724F10BCAE94}" type="datetimeFigureOut">
              <a:rPr lang="en-US" smtClean="0"/>
              <a:t>9/22/2022</a:t>
            </a:fld>
            <a:endParaRPr lang="en-US"/>
          </a:p>
        </p:txBody>
      </p:sp>
      <p:sp>
        <p:nvSpPr>
          <p:cNvPr id="6" name="Footer Placeholder 5">
            <a:extLst>
              <a:ext uri="{FF2B5EF4-FFF2-40B4-BE49-F238E27FC236}">
                <a16:creationId xmlns:a16="http://schemas.microsoft.com/office/drawing/2014/main" id="{C1154A86-FC2F-4325-DCB9-4EC3BA6736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7FD9D3-2565-AF2D-572F-8C710041385C}"/>
              </a:ext>
            </a:extLst>
          </p:cNvPr>
          <p:cNvSpPr>
            <a:spLocks noGrp="1"/>
          </p:cNvSpPr>
          <p:nvPr>
            <p:ph type="sldNum" sz="quarter" idx="12"/>
          </p:nvPr>
        </p:nvSpPr>
        <p:spPr/>
        <p:txBody>
          <a:bodyPr/>
          <a:lstStyle/>
          <a:p>
            <a:fld id="{ED03D8D3-4AE4-4B9A-8D8B-5D67DEFFC1AD}" type="slidenum">
              <a:rPr lang="en-US" smtClean="0"/>
              <a:t>‹#›</a:t>
            </a:fld>
            <a:endParaRPr lang="en-US"/>
          </a:p>
        </p:txBody>
      </p:sp>
    </p:spTree>
    <p:extLst>
      <p:ext uri="{BB962C8B-B14F-4D97-AF65-F5344CB8AC3E}">
        <p14:creationId xmlns:p14="http://schemas.microsoft.com/office/powerpoint/2010/main" val="4176569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2EA732-702A-53F5-2F4B-BEAE187435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EBDB2B-452D-EB58-E106-2663655E7F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FEC92-AE28-91D4-674C-D9A7D75F1D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AA4584-E74C-4D36-B714-724F10BCAE94}" type="datetimeFigureOut">
              <a:rPr lang="en-US" smtClean="0"/>
              <a:t>9/22/2022</a:t>
            </a:fld>
            <a:endParaRPr lang="en-US"/>
          </a:p>
        </p:txBody>
      </p:sp>
      <p:sp>
        <p:nvSpPr>
          <p:cNvPr id="5" name="Footer Placeholder 4">
            <a:extLst>
              <a:ext uri="{FF2B5EF4-FFF2-40B4-BE49-F238E27FC236}">
                <a16:creationId xmlns:a16="http://schemas.microsoft.com/office/drawing/2014/main" id="{463C283F-9185-A733-D9B5-62AEF8EFF5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0635F2-55DC-F71D-9B06-12790DBA8F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03D8D3-4AE4-4B9A-8D8B-5D67DEFFC1AD}" type="slidenum">
              <a:rPr lang="en-US" smtClean="0"/>
              <a:t>‹#›</a:t>
            </a:fld>
            <a:endParaRPr lang="en-US"/>
          </a:p>
        </p:txBody>
      </p:sp>
    </p:spTree>
    <p:extLst>
      <p:ext uri="{BB962C8B-B14F-4D97-AF65-F5344CB8AC3E}">
        <p14:creationId xmlns:p14="http://schemas.microsoft.com/office/powerpoint/2010/main" val="4055585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aphic 38">
            <a:extLst>
              <a:ext uri="{FF2B5EF4-FFF2-40B4-BE49-F238E27FC236}">
                <a16:creationId xmlns:a16="http://schemas.microsoft.com/office/drawing/2014/main" id="{F0E417D8-88AA-4184-A08D-DEF97C6C9E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85795" y="1690979"/>
            <a:ext cx="1910252" cy="709660"/>
            <a:chOff x="2267504" y="2540250"/>
            <a:chExt cx="1990951" cy="739640"/>
          </a:xfrm>
          <a:solidFill>
            <a:schemeClr val="bg1"/>
          </a:solidFill>
        </p:grpSpPr>
        <p:sp>
          <p:nvSpPr>
            <p:cNvPr id="11" name="Freeform: Shape 10">
              <a:extLst>
                <a:ext uri="{FF2B5EF4-FFF2-40B4-BE49-F238E27FC236}">
                  <a16:creationId xmlns:a16="http://schemas.microsoft.com/office/drawing/2014/main" id="{FCB4E045-9FB0-41C4-AC74-479EA20D85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D21C7A48-09EB-4AF0-84CB-7EE408C2CA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4" name="Rectangle 13">
            <a:extLst>
              <a:ext uri="{FF2B5EF4-FFF2-40B4-BE49-F238E27FC236}">
                <a16:creationId xmlns:a16="http://schemas.microsoft.com/office/drawing/2014/main" id="{FDDE3270-A872-4E10-80BC-B93D6F0E3F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2953" y="1187311"/>
            <a:ext cx="5089552" cy="4483379"/>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6E5F32-B5B2-45E3-9C18-BBC9005C4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2953" y="1187311"/>
            <a:ext cx="5089552" cy="448337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545E68B-E61B-4EAE-9672-3A52AEC2B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6263" y="1119679"/>
            <a:ext cx="5039475" cy="4439266"/>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F8A551-D039-D73B-0E0F-D055D84477ED}"/>
              </a:ext>
            </a:extLst>
          </p:cNvPr>
          <p:cNvSpPr>
            <a:spLocks noGrp="1"/>
          </p:cNvSpPr>
          <p:nvPr>
            <p:ph type="ctrTitle"/>
          </p:nvPr>
        </p:nvSpPr>
        <p:spPr>
          <a:xfrm>
            <a:off x="3882788" y="1397000"/>
            <a:ext cx="4502041" cy="3008397"/>
          </a:xfrm>
        </p:spPr>
        <p:txBody>
          <a:bodyPr>
            <a:normAutofit/>
          </a:bodyPr>
          <a:lstStyle/>
          <a:p>
            <a:r>
              <a:rPr lang="en-US" sz="5000">
                <a:solidFill>
                  <a:schemeClr val="bg1"/>
                </a:solidFill>
              </a:rPr>
              <a:t>Region 6 HCC</a:t>
            </a:r>
            <a:br>
              <a:rPr lang="en-US" sz="5000">
                <a:solidFill>
                  <a:schemeClr val="bg1"/>
                </a:solidFill>
              </a:rPr>
            </a:br>
            <a:r>
              <a:rPr lang="en-US" sz="5000">
                <a:solidFill>
                  <a:schemeClr val="bg1"/>
                </a:solidFill>
              </a:rPr>
              <a:t>Medical Response and Surge Exercise</a:t>
            </a:r>
          </a:p>
        </p:txBody>
      </p:sp>
      <p:sp>
        <p:nvSpPr>
          <p:cNvPr id="3" name="Subtitle 2">
            <a:extLst>
              <a:ext uri="{FF2B5EF4-FFF2-40B4-BE49-F238E27FC236}">
                <a16:creationId xmlns:a16="http://schemas.microsoft.com/office/drawing/2014/main" id="{0C24D5A0-1E85-D810-480A-271B6C4BA61F}"/>
              </a:ext>
            </a:extLst>
          </p:cNvPr>
          <p:cNvSpPr>
            <a:spLocks noGrp="1"/>
          </p:cNvSpPr>
          <p:nvPr>
            <p:ph type="subTitle" idx="1"/>
          </p:nvPr>
        </p:nvSpPr>
        <p:spPr>
          <a:xfrm>
            <a:off x="4264211" y="4497473"/>
            <a:ext cx="3624471" cy="811604"/>
          </a:xfrm>
        </p:spPr>
        <p:txBody>
          <a:bodyPr>
            <a:normAutofit/>
          </a:bodyPr>
          <a:lstStyle/>
          <a:p>
            <a:r>
              <a:rPr lang="en-US" sz="2000">
                <a:solidFill>
                  <a:schemeClr val="bg1"/>
                </a:solidFill>
              </a:rPr>
              <a:t>October 27, 2022</a:t>
            </a:r>
          </a:p>
          <a:p>
            <a:r>
              <a:rPr lang="en-US" sz="2000">
                <a:solidFill>
                  <a:schemeClr val="bg1"/>
                </a:solidFill>
              </a:rPr>
              <a:t>Via MS TEAMS (Virtual)</a:t>
            </a:r>
          </a:p>
        </p:txBody>
      </p:sp>
      <p:sp>
        <p:nvSpPr>
          <p:cNvPr id="20" name="Graphic 212">
            <a:extLst>
              <a:ext uri="{FF2B5EF4-FFF2-40B4-BE49-F238E27FC236}">
                <a16:creationId xmlns:a16="http://schemas.microsoft.com/office/drawing/2014/main" id="{63DD1BD1-81FE-4F15-A934-E9AE94AE94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11689" y="823301"/>
            <a:ext cx="760800" cy="7608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120AB9A0-C0C4-43DA-9A34-FA3A4079D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11689" y="823301"/>
            <a:ext cx="760800" cy="7608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98815DD1-EC9D-4BE1-846B-8BEF57D398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6352" y="3643495"/>
            <a:ext cx="584612" cy="584612"/>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CB78D2B9-C9C4-4A37-A12C-A09FC11581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6352" y="3643495"/>
            <a:ext cx="584612" cy="584612"/>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8" name="Graphic 4">
            <a:extLst>
              <a:ext uri="{FF2B5EF4-FFF2-40B4-BE49-F238E27FC236}">
                <a16:creationId xmlns:a16="http://schemas.microsoft.com/office/drawing/2014/main" id="{DFC7EBB5-848C-4B1C-BE84-4CF07E905D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59707" y="3876466"/>
            <a:ext cx="1056155" cy="1056156"/>
            <a:chOff x="5829300" y="3162300"/>
            <a:chExt cx="532256" cy="532257"/>
          </a:xfrm>
          <a:solidFill>
            <a:schemeClr val="bg1"/>
          </a:solidFill>
        </p:grpSpPr>
        <p:sp>
          <p:nvSpPr>
            <p:cNvPr id="29" name="Freeform: Shape 28">
              <a:extLst>
                <a:ext uri="{FF2B5EF4-FFF2-40B4-BE49-F238E27FC236}">
                  <a16:creationId xmlns:a16="http://schemas.microsoft.com/office/drawing/2014/main" id="{0F8315F3-A078-427A-92BE-34EC9E5747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3DFAF5C-63B0-43FB-80BE-CC45D99F5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AD937F2-A44A-479C-A7EB-4EE7686A9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7834CC3-9461-418F-A593-FC09CD79B9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D68AA1C-0667-46EE-A8BE-CAAA3EAF9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0F403B5-430A-450F-97C1-73160966C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AB38EBB0-5161-46F3-83D7-D9F478B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47EDFA5-AD01-40BE-91A2-A0C178622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76E0C47E-FE2F-4A8C-942E-1026D02D3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A309DA7-4C25-40F5-AC21-DA06D9C98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290F5FA-D4BF-4264-A8E9-365566EC7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47FD6B5-9B47-4500-9D65-7BD2173015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CA06612-80DE-4467-A50C-0CB390D67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063589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33C201-6D5E-6C30-A74B-3A46A79FFD2C}"/>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Review Discussion Questions</a:t>
            </a:r>
          </a:p>
        </p:txBody>
      </p:sp>
      <p:sp>
        <p:nvSpPr>
          <p:cNvPr id="3" name="Content Placeholder 2">
            <a:extLst>
              <a:ext uri="{FF2B5EF4-FFF2-40B4-BE49-F238E27FC236}">
                <a16:creationId xmlns:a16="http://schemas.microsoft.com/office/drawing/2014/main" id="{1B37D0E6-DADF-D115-2164-33D785EF5AE6}"/>
              </a:ext>
            </a:extLst>
          </p:cNvPr>
          <p:cNvSpPr>
            <a:spLocks noGrp="1"/>
          </p:cNvSpPr>
          <p:nvPr>
            <p:ph idx="1"/>
          </p:nvPr>
        </p:nvSpPr>
        <p:spPr>
          <a:xfrm>
            <a:off x="4810259" y="649480"/>
            <a:ext cx="6555347" cy="5546047"/>
          </a:xfrm>
        </p:spPr>
        <p:txBody>
          <a:bodyPr anchor="ctr">
            <a:normAutofit/>
          </a:bodyPr>
          <a:lstStyle/>
          <a:p>
            <a:pPr marL="0" indent="0">
              <a:buNone/>
            </a:pPr>
            <a:r>
              <a:rPr lang="en-US" sz="2000" b="1" i="0" u="sng" strike="noStrike" baseline="0">
                <a:latin typeface="Calibri" panose="020F0502020204030204" pitchFamily="34" charset="0"/>
              </a:rPr>
              <a:t>Plan &amp; Scope </a:t>
            </a:r>
            <a:r>
              <a:rPr lang="en-US" sz="2000" b="0" i="0" u="none" strike="noStrike" baseline="0">
                <a:latin typeface="Calibri" panose="020F0502020204030204" pitchFamily="34" charset="0"/>
              </a:rPr>
              <a:t>	</a:t>
            </a:r>
          </a:p>
          <a:p>
            <a:pPr marL="0" indent="0">
              <a:buNone/>
            </a:pPr>
            <a:endParaRPr lang="en-US" sz="2000" b="0" i="0" u="none" strike="noStrike" baseline="0">
              <a:latin typeface="Calibri" panose="020F0502020204030204" pitchFamily="34" charset="0"/>
            </a:endParaRPr>
          </a:p>
          <a:p>
            <a:pPr marL="0" indent="0">
              <a:buNone/>
            </a:pPr>
            <a:r>
              <a:rPr lang="en-US" sz="2000" b="0" i="0" u="none" strike="noStrike" baseline="0">
                <a:latin typeface="Calibri" panose="020F0502020204030204" pitchFamily="34" charset="0"/>
              </a:rPr>
              <a:t>Did all contacted members confirm their availability to participate in the exercise?</a:t>
            </a:r>
          </a:p>
          <a:p>
            <a:pPr marL="0" indent="0">
              <a:buNone/>
            </a:pPr>
            <a:r>
              <a:rPr lang="en-US" sz="2000" b="0" i="0" u="none" strike="noStrike" baseline="0">
                <a:latin typeface="Calibri" panose="020F0502020204030204" pitchFamily="34" charset="0"/>
              </a:rPr>
              <a:t>Will HCC members be using the exercise to meet other requirements? If so, which?</a:t>
            </a:r>
          </a:p>
          <a:p>
            <a:pPr marL="0" indent="0">
              <a:buNone/>
            </a:pPr>
            <a:endParaRPr lang="en-US" sz="2000" b="0" i="0" u="none" strike="noStrike" baseline="0">
              <a:latin typeface="Calibri" panose="020F0502020204030204" pitchFamily="34" charset="0"/>
            </a:endParaRPr>
          </a:p>
          <a:p>
            <a:pPr marL="0" indent="0">
              <a:buNone/>
            </a:pPr>
            <a:r>
              <a:rPr lang="en-US" sz="2000" b="0" i="0" u="none" strike="noStrike" baseline="0">
                <a:latin typeface="Calibri" panose="020F0502020204030204" pitchFamily="34" charset="0"/>
              </a:rPr>
              <a:t>a. Joint Commission</a:t>
            </a:r>
          </a:p>
          <a:p>
            <a:pPr marL="0" indent="0">
              <a:buNone/>
            </a:pPr>
            <a:r>
              <a:rPr lang="en-US" sz="2000" b="0" i="0" u="none" strike="noStrike" baseline="0">
                <a:latin typeface="Calibri" panose="020F0502020204030204" pitchFamily="34" charset="0"/>
              </a:rPr>
              <a:t>b. CMS</a:t>
            </a:r>
          </a:p>
          <a:p>
            <a:pPr marL="0" indent="0">
              <a:buNone/>
            </a:pPr>
            <a:r>
              <a:rPr lang="en-US" sz="2000" b="0" i="0" u="none" strike="noStrike" baseline="0">
                <a:latin typeface="Calibri" panose="020F0502020204030204" pitchFamily="34" charset="0"/>
              </a:rPr>
              <a:t>c. PHEP</a:t>
            </a:r>
          </a:p>
          <a:p>
            <a:pPr marL="0" indent="0">
              <a:buNone/>
            </a:pPr>
            <a:r>
              <a:rPr lang="en-US" sz="2000" b="0" i="0" u="none" strike="noStrike" baseline="0">
                <a:latin typeface="Calibri" panose="020F0502020204030204" pitchFamily="34" charset="0"/>
              </a:rPr>
              <a:t>d. EMS-related exercise requirements</a:t>
            </a:r>
          </a:p>
          <a:p>
            <a:pPr marL="0" indent="0">
              <a:buNone/>
            </a:pPr>
            <a:r>
              <a:rPr lang="en-US" sz="2000" b="0" i="0" u="none" strike="noStrike" baseline="0">
                <a:latin typeface="Calibri" panose="020F0502020204030204" pitchFamily="34" charset="0"/>
              </a:rPr>
              <a:t>e. Other (please specify)</a:t>
            </a:r>
          </a:p>
          <a:p>
            <a:pPr marL="0" indent="0">
              <a:buNone/>
            </a:pPr>
            <a:endParaRPr lang="en-US" sz="2000"/>
          </a:p>
        </p:txBody>
      </p:sp>
    </p:spTree>
    <p:extLst>
      <p:ext uri="{BB962C8B-B14F-4D97-AF65-F5344CB8AC3E}">
        <p14:creationId xmlns:p14="http://schemas.microsoft.com/office/powerpoint/2010/main" val="3540210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33C201-6D5E-6C30-A74B-3A46A79FFD2C}"/>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Review Discussion Questions</a:t>
            </a:r>
          </a:p>
        </p:txBody>
      </p:sp>
      <p:sp>
        <p:nvSpPr>
          <p:cNvPr id="3" name="Content Placeholder 2">
            <a:extLst>
              <a:ext uri="{FF2B5EF4-FFF2-40B4-BE49-F238E27FC236}">
                <a16:creationId xmlns:a16="http://schemas.microsoft.com/office/drawing/2014/main" id="{1B37D0E6-DADF-D115-2164-33D785EF5AE6}"/>
              </a:ext>
            </a:extLst>
          </p:cNvPr>
          <p:cNvSpPr>
            <a:spLocks noGrp="1"/>
          </p:cNvSpPr>
          <p:nvPr>
            <p:ph idx="1"/>
          </p:nvPr>
        </p:nvSpPr>
        <p:spPr>
          <a:xfrm>
            <a:off x="4810259" y="649480"/>
            <a:ext cx="6555347" cy="5546047"/>
          </a:xfrm>
        </p:spPr>
        <p:txBody>
          <a:bodyPr anchor="ctr">
            <a:normAutofit/>
          </a:bodyPr>
          <a:lstStyle/>
          <a:p>
            <a:pPr marL="0" indent="0">
              <a:buNone/>
            </a:pPr>
            <a:r>
              <a:rPr lang="en-US" sz="2000" b="1" i="0" u="sng" strike="noStrike" baseline="0">
                <a:latin typeface="Calibri" panose="020F0502020204030204" pitchFamily="34" charset="0"/>
              </a:rPr>
              <a:t>Incident Recognition </a:t>
            </a:r>
            <a:r>
              <a:rPr lang="en-US" sz="2000" b="0" i="0" u="none" strike="noStrike" baseline="0">
                <a:latin typeface="Calibri" panose="020F0502020204030204" pitchFamily="34" charset="0"/>
              </a:rPr>
              <a:t>	</a:t>
            </a:r>
          </a:p>
          <a:p>
            <a:pPr marL="0" indent="0">
              <a:buNone/>
            </a:pPr>
            <a:endParaRPr lang="en-US" sz="2000" b="0" i="0" u="none" strike="noStrike" baseline="0">
              <a:latin typeface="Calibri" panose="020F0502020204030204" pitchFamily="34" charset="0"/>
            </a:endParaRPr>
          </a:p>
          <a:p>
            <a:r>
              <a:rPr lang="en-US" sz="2000" b="0" i="0" u="none" strike="noStrike" baseline="0">
                <a:latin typeface="Calibri" panose="020F0502020204030204" pitchFamily="34" charset="0"/>
              </a:rPr>
              <a:t>How is the HCC notified?</a:t>
            </a:r>
          </a:p>
          <a:p>
            <a:pPr marL="0" indent="0">
              <a:buNone/>
            </a:pPr>
            <a:endParaRPr lang="en-US" sz="2000" b="0" i="0" u="none" strike="noStrike" baseline="0">
              <a:latin typeface="Calibri" panose="020F0502020204030204" pitchFamily="34" charset="0"/>
            </a:endParaRPr>
          </a:p>
          <a:p>
            <a:r>
              <a:rPr lang="en-US" sz="2000" b="0" i="0" u="none" strike="noStrike" baseline="0">
                <a:latin typeface="Calibri" panose="020F0502020204030204" pitchFamily="34" charset="0"/>
              </a:rPr>
              <a:t>Identify Initial Incident Details</a:t>
            </a:r>
          </a:p>
          <a:p>
            <a:pPr lvl="1"/>
            <a:r>
              <a:rPr lang="en-US" sz="2000" b="0" i="0" u="none" strike="noStrike" baseline="0">
                <a:latin typeface="Calibri" panose="020F0502020204030204" pitchFamily="34" charset="0"/>
              </a:rPr>
              <a:t>What, When, Where</a:t>
            </a:r>
          </a:p>
          <a:p>
            <a:pPr lvl="1"/>
            <a:r>
              <a:rPr lang="en-US" sz="2000" b="0" i="0" u="none" strike="noStrike" baseline="0">
                <a:latin typeface="Calibri" panose="020F0502020204030204" pitchFamily="34" charset="0"/>
              </a:rPr>
              <a:t>Responding units</a:t>
            </a:r>
          </a:p>
          <a:p>
            <a:pPr lvl="1"/>
            <a:r>
              <a:rPr lang="en-US" sz="2000" b="0" i="0" u="none" strike="noStrike" baseline="0">
                <a:latin typeface="Calibri" panose="020F0502020204030204" pitchFamily="34" charset="0"/>
              </a:rPr>
              <a:t>Reported injuries (approx. # &amp; type)</a:t>
            </a:r>
          </a:p>
          <a:p>
            <a:pPr marL="0" indent="0">
              <a:buNone/>
            </a:pPr>
            <a:endParaRPr lang="en-US" sz="2000" b="0" i="0" u="none" strike="noStrike" baseline="0">
              <a:latin typeface="Calibri" panose="020F0502020204030204" pitchFamily="34" charset="0"/>
            </a:endParaRPr>
          </a:p>
          <a:p>
            <a:r>
              <a:rPr lang="en-US" sz="2000" b="0" i="0" u="none" strike="noStrike" baseline="0">
                <a:latin typeface="Calibri" panose="020F0502020204030204" pitchFamily="34" charset="0"/>
              </a:rPr>
              <a:t>Identify Current Operating Conditions:</a:t>
            </a:r>
          </a:p>
          <a:p>
            <a:pPr lvl="1"/>
            <a:r>
              <a:rPr lang="en-US" sz="2000" b="0" i="0" u="none" strike="noStrike" baseline="0">
                <a:latin typeface="Calibri" panose="020F0502020204030204" pitchFamily="34" charset="0"/>
              </a:rPr>
              <a:t>Weather</a:t>
            </a:r>
          </a:p>
          <a:p>
            <a:pPr lvl="1"/>
            <a:r>
              <a:rPr lang="en-US" sz="2000" b="0" i="0" u="none" strike="noStrike" baseline="0">
                <a:latin typeface="Calibri" panose="020F0502020204030204" pitchFamily="34" charset="0"/>
              </a:rPr>
              <a:t>Traffic</a:t>
            </a:r>
          </a:p>
          <a:p>
            <a:pPr lvl="1"/>
            <a:r>
              <a:rPr lang="en-US" sz="2000" b="0" i="0" u="none" strike="noStrike" baseline="0">
                <a:latin typeface="Calibri" panose="020F0502020204030204" pitchFamily="34" charset="0"/>
              </a:rPr>
              <a:t>Other factors impacting operations</a:t>
            </a:r>
          </a:p>
          <a:p>
            <a:pPr marL="0" indent="0">
              <a:buNone/>
            </a:pPr>
            <a:endParaRPr lang="en-US" sz="2000"/>
          </a:p>
        </p:txBody>
      </p:sp>
    </p:spTree>
    <p:extLst>
      <p:ext uri="{BB962C8B-B14F-4D97-AF65-F5344CB8AC3E}">
        <p14:creationId xmlns:p14="http://schemas.microsoft.com/office/powerpoint/2010/main" val="1551510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33C201-6D5E-6C30-A74B-3A46A79FFD2C}"/>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Review Discussion Questions</a:t>
            </a:r>
          </a:p>
        </p:txBody>
      </p:sp>
      <p:sp>
        <p:nvSpPr>
          <p:cNvPr id="3" name="Content Placeholder 2">
            <a:extLst>
              <a:ext uri="{FF2B5EF4-FFF2-40B4-BE49-F238E27FC236}">
                <a16:creationId xmlns:a16="http://schemas.microsoft.com/office/drawing/2014/main" id="{1B37D0E6-DADF-D115-2164-33D785EF5AE6}"/>
              </a:ext>
            </a:extLst>
          </p:cNvPr>
          <p:cNvSpPr>
            <a:spLocks noGrp="1"/>
          </p:cNvSpPr>
          <p:nvPr>
            <p:ph idx="1"/>
          </p:nvPr>
        </p:nvSpPr>
        <p:spPr>
          <a:xfrm>
            <a:off x="4810259" y="649480"/>
            <a:ext cx="6555347" cy="5546047"/>
          </a:xfrm>
        </p:spPr>
        <p:txBody>
          <a:bodyPr anchor="ctr">
            <a:normAutofit/>
          </a:bodyPr>
          <a:lstStyle/>
          <a:p>
            <a:pPr marL="0" indent="0">
              <a:buNone/>
            </a:pPr>
            <a:r>
              <a:rPr lang="en-US" sz="2000" b="1" i="0" u="sng" strike="noStrike" baseline="0">
                <a:latin typeface="Calibri" panose="020F0502020204030204" pitchFamily="34" charset="0"/>
              </a:rPr>
              <a:t>Notification </a:t>
            </a:r>
            <a:r>
              <a:rPr lang="en-US" sz="2000" b="0" i="0" u="none" strike="noStrike" baseline="0">
                <a:latin typeface="Calibri" panose="020F0502020204030204" pitchFamily="34" charset="0"/>
              </a:rPr>
              <a:t>	</a:t>
            </a:r>
          </a:p>
          <a:p>
            <a:r>
              <a:rPr lang="en-US" sz="2000" b="0" i="0" u="none" strike="noStrike" baseline="0">
                <a:latin typeface="Calibri" panose="020F0502020204030204" pitchFamily="34" charset="0"/>
              </a:rPr>
              <a:t>What is the primary and secondary system utilized to notify and activate an HCC response?</a:t>
            </a:r>
          </a:p>
          <a:p>
            <a:endParaRPr lang="en-US" sz="2000" b="0" i="0" u="none" strike="noStrike" baseline="0">
              <a:latin typeface="Calibri" panose="020F0502020204030204" pitchFamily="34" charset="0"/>
            </a:endParaRPr>
          </a:p>
          <a:p>
            <a:r>
              <a:rPr lang="en-US" sz="2000" b="0" i="0" u="none" strike="noStrike" baseline="0">
                <a:latin typeface="Calibri" panose="020F0502020204030204" pitchFamily="34" charset="0"/>
              </a:rPr>
              <a:t>What is the process used to notify and mobilize your support team?</a:t>
            </a:r>
          </a:p>
          <a:p>
            <a:endParaRPr lang="en-US" sz="2000" b="0" i="0" u="none" strike="noStrike" baseline="0">
              <a:latin typeface="Calibri" panose="020F0502020204030204" pitchFamily="34" charset="0"/>
            </a:endParaRPr>
          </a:p>
          <a:p>
            <a:r>
              <a:rPr lang="en-US" sz="2000" b="0" i="0" u="none" strike="noStrike" baseline="0">
                <a:latin typeface="Calibri" panose="020F0502020204030204" pitchFamily="34" charset="0"/>
              </a:rPr>
              <a:t>What were the primary and secondary systems utilized to alert HCC members?</a:t>
            </a:r>
          </a:p>
          <a:p>
            <a:pPr marL="0" indent="0">
              <a:buNone/>
            </a:pPr>
            <a:endParaRPr lang="en-US" sz="2000" b="0" i="0" u="none" strike="noStrike" baseline="0">
              <a:latin typeface="Calibri" panose="020F0502020204030204" pitchFamily="34" charset="0"/>
            </a:endParaRPr>
          </a:p>
          <a:p>
            <a:pPr marL="0" indent="0">
              <a:buNone/>
            </a:pPr>
            <a:endParaRPr lang="en-US" sz="2000"/>
          </a:p>
        </p:txBody>
      </p:sp>
    </p:spTree>
    <p:extLst>
      <p:ext uri="{BB962C8B-B14F-4D97-AF65-F5344CB8AC3E}">
        <p14:creationId xmlns:p14="http://schemas.microsoft.com/office/powerpoint/2010/main" val="2865386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33C201-6D5E-6C30-A74B-3A46A79FFD2C}"/>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Review Discussion Questions</a:t>
            </a:r>
          </a:p>
        </p:txBody>
      </p:sp>
      <p:sp>
        <p:nvSpPr>
          <p:cNvPr id="3" name="Content Placeholder 2">
            <a:extLst>
              <a:ext uri="{FF2B5EF4-FFF2-40B4-BE49-F238E27FC236}">
                <a16:creationId xmlns:a16="http://schemas.microsoft.com/office/drawing/2014/main" id="{1B37D0E6-DADF-D115-2164-33D785EF5AE6}"/>
              </a:ext>
            </a:extLst>
          </p:cNvPr>
          <p:cNvSpPr>
            <a:spLocks noGrp="1"/>
          </p:cNvSpPr>
          <p:nvPr>
            <p:ph idx="1"/>
          </p:nvPr>
        </p:nvSpPr>
        <p:spPr>
          <a:xfrm>
            <a:off x="4810259" y="649480"/>
            <a:ext cx="6555347" cy="5546047"/>
          </a:xfrm>
        </p:spPr>
        <p:txBody>
          <a:bodyPr anchor="ctr">
            <a:normAutofit/>
          </a:bodyPr>
          <a:lstStyle/>
          <a:p>
            <a:pPr marL="0" indent="0">
              <a:buNone/>
            </a:pPr>
            <a:r>
              <a:rPr lang="en-US" sz="2000" b="1" i="0" u="sng" strike="noStrike" baseline="0">
                <a:latin typeface="Calibri" panose="020F0502020204030204" pitchFamily="34" charset="0"/>
              </a:rPr>
              <a:t>Mobilization </a:t>
            </a:r>
          </a:p>
          <a:p>
            <a:pPr marL="0" indent="0">
              <a:buNone/>
            </a:pPr>
            <a:r>
              <a:rPr lang="en-US" sz="2000" b="0" i="0" u="none" strike="noStrike" baseline="0">
                <a:latin typeface="Calibri" panose="020F0502020204030204" pitchFamily="34" charset="0"/>
              </a:rPr>
              <a:t>	</a:t>
            </a:r>
          </a:p>
          <a:p>
            <a:r>
              <a:rPr lang="en-US" sz="2000" b="0" i="0" u="none" strike="noStrike" baseline="0">
                <a:latin typeface="Calibri" panose="020F0502020204030204" pitchFamily="34" charset="0"/>
              </a:rPr>
              <a:t>If applicable, what positions are part of your HCC’s incident management team during the exercise?</a:t>
            </a:r>
          </a:p>
          <a:p>
            <a:endParaRPr lang="en-US" sz="2000" b="0" i="0" u="none" strike="noStrike" baseline="0">
              <a:latin typeface="Calibri" panose="020F0502020204030204" pitchFamily="34" charset="0"/>
            </a:endParaRPr>
          </a:p>
          <a:p>
            <a:r>
              <a:rPr lang="en-US" sz="2000" b="0" i="0" u="none" strike="noStrike" baseline="0">
                <a:latin typeface="Calibri" panose="020F0502020204030204" pitchFamily="34" charset="0"/>
              </a:rPr>
              <a:t>If applicable, what positions were activated for this response?</a:t>
            </a:r>
          </a:p>
          <a:p>
            <a:endParaRPr lang="en-US" sz="2000" b="0" i="0" u="none" strike="noStrike" baseline="0">
              <a:latin typeface="Calibri" panose="020F0502020204030204" pitchFamily="34" charset="0"/>
            </a:endParaRPr>
          </a:p>
          <a:p>
            <a:r>
              <a:rPr lang="en-US" sz="2000" b="0" i="0" u="none" strike="noStrike" baseline="0">
                <a:latin typeface="Calibri" panose="020F0502020204030204" pitchFamily="34" charset="0"/>
              </a:rPr>
              <a:t>How long did it take for you to activate your support team?</a:t>
            </a:r>
          </a:p>
          <a:p>
            <a:endParaRPr lang="en-US" sz="2000" b="0" i="0" u="none" strike="noStrike" baseline="0">
              <a:latin typeface="Calibri" panose="020F0502020204030204" pitchFamily="34" charset="0"/>
            </a:endParaRPr>
          </a:p>
          <a:p>
            <a:r>
              <a:rPr lang="en-US" sz="2000" b="0" i="0" u="none" strike="noStrike" baseline="0">
                <a:latin typeface="Calibri" panose="020F0502020204030204" pitchFamily="34" charset="0"/>
              </a:rPr>
              <a:t>Were there any barriers/issues with notification/activation/mobilization?</a:t>
            </a:r>
          </a:p>
          <a:p>
            <a:pPr marL="0" indent="0">
              <a:buNone/>
            </a:pPr>
            <a:r>
              <a:rPr lang="en-US" sz="2000" b="0" i="0" u="none" strike="noStrike" baseline="0">
                <a:latin typeface="Calibri" panose="020F0502020204030204" pitchFamily="34" charset="0"/>
              </a:rPr>
              <a:t>	</a:t>
            </a:r>
          </a:p>
          <a:p>
            <a:pPr marL="0" indent="0">
              <a:buNone/>
            </a:pPr>
            <a:endParaRPr lang="en-US" sz="2000"/>
          </a:p>
        </p:txBody>
      </p:sp>
    </p:spTree>
    <p:extLst>
      <p:ext uri="{BB962C8B-B14F-4D97-AF65-F5344CB8AC3E}">
        <p14:creationId xmlns:p14="http://schemas.microsoft.com/office/powerpoint/2010/main" val="2028347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33C201-6D5E-6C30-A74B-3A46A79FFD2C}"/>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Review Discussion Questions</a:t>
            </a:r>
          </a:p>
        </p:txBody>
      </p:sp>
      <p:sp>
        <p:nvSpPr>
          <p:cNvPr id="3" name="Content Placeholder 2">
            <a:extLst>
              <a:ext uri="{FF2B5EF4-FFF2-40B4-BE49-F238E27FC236}">
                <a16:creationId xmlns:a16="http://schemas.microsoft.com/office/drawing/2014/main" id="{1B37D0E6-DADF-D115-2164-33D785EF5AE6}"/>
              </a:ext>
            </a:extLst>
          </p:cNvPr>
          <p:cNvSpPr>
            <a:spLocks noGrp="1"/>
          </p:cNvSpPr>
          <p:nvPr>
            <p:ph idx="1"/>
          </p:nvPr>
        </p:nvSpPr>
        <p:spPr>
          <a:xfrm>
            <a:off x="4810259" y="649480"/>
            <a:ext cx="6555347" cy="5546047"/>
          </a:xfrm>
        </p:spPr>
        <p:txBody>
          <a:bodyPr anchor="ctr">
            <a:normAutofit/>
          </a:bodyPr>
          <a:lstStyle/>
          <a:p>
            <a:pPr marL="0" indent="0">
              <a:buNone/>
            </a:pPr>
            <a:r>
              <a:rPr lang="en-US" sz="2000" b="1" i="0" u="sng" strike="noStrike" baseline="0">
                <a:latin typeface="Calibri" panose="020F0502020204030204" pitchFamily="34" charset="0"/>
              </a:rPr>
              <a:t>Incident Operations </a:t>
            </a:r>
            <a:r>
              <a:rPr lang="en-US" sz="2000" b="0" i="0" u="none" strike="noStrike" baseline="0">
                <a:latin typeface="Calibri" panose="020F0502020204030204" pitchFamily="34" charset="0"/>
              </a:rPr>
              <a:t>	</a:t>
            </a:r>
          </a:p>
          <a:p>
            <a:r>
              <a:rPr lang="en-US" sz="2000" b="0" i="0" u="none" strike="noStrike" baseline="0">
                <a:latin typeface="Calibri" panose="020F0502020204030204" pitchFamily="34" charset="0"/>
              </a:rPr>
              <a:t>Were all planned/expected members of your incident management team able to participate in the exercise?</a:t>
            </a:r>
          </a:p>
          <a:p>
            <a:endParaRPr lang="en-US" sz="2000" b="0" i="0" u="none" strike="noStrike" baseline="0">
              <a:latin typeface="Calibri" panose="020F0502020204030204" pitchFamily="34" charset="0"/>
            </a:endParaRPr>
          </a:p>
          <a:p>
            <a:r>
              <a:rPr lang="en-US" sz="2000" b="0" i="0" u="none" strike="noStrike" baseline="0">
                <a:latin typeface="Calibri" panose="020F0502020204030204" pitchFamily="34" charset="0"/>
              </a:rPr>
              <a:t>Were any barriers faced that would hinder participation?</a:t>
            </a:r>
          </a:p>
          <a:p>
            <a:pPr marL="0" indent="0">
              <a:buNone/>
            </a:pPr>
            <a:r>
              <a:rPr lang="en-US" sz="2000" b="0" i="0" u="none" strike="noStrike" baseline="0">
                <a:latin typeface="Calibri" panose="020F0502020204030204" pitchFamily="34" charset="0"/>
              </a:rPr>
              <a:t>	</a:t>
            </a:r>
          </a:p>
          <a:p>
            <a:pPr marL="0" indent="0">
              <a:buNone/>
            </a:pPr>
            <a:endParaRPr lang="en-US" sz="2000"/>
          </a:p>
        </p:txBody>
      </p:sp>
    </p:spTree>
    <p:extLst>
      <p:ext uri="{BB962C8B-B14F-4D97-AF65-F5344CB8AC3E}">
        <p14:creationId xmlns:p14="http://schemas.microsoft.com/office/powerpoint/2010/main" val="1109907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33C201-6D5E-6C30-A74B-3A46A79FFD2C}"/>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Review Discussion Questions</a:t>
            </a:r>
          </a:p>
        </p:txBody>
      </p:sp>
      <p:sp>
        <p:nvSpPr>
          <p:cNvPr id="3" name="Content Placeholder 2">
            <a:extLst>
              <a:ext uri="{FF2B5EF4-FFF2-40B4-BE49-F238E27FC236}">
                <a16:creationId xmlns:a16="http://schemas.microsoft.com/office/drawing/2014/main" id="{1B37D0E6-DADF-D115-2164-33D785EF5AE6}"/>
              </a:ext>
            </a:extLst>
          </p:cNvPr>
          <p:cNvSpPr>
            <a:spLocks noGrp="1"/>
          </p:cNvSpPr>
          <p:nvPr>
            <p:ph idx="1"/>
          </p:nvPr>
        </p:nvSpPr>
        <p:spPr>
          <a:xfrm>
            <a:off x="4810259" y="649480"/>
            <a:ext cx="6555347" cy="5546047"/>
          </a:xfrm>
        </p:spPr>
        <p:txBody>
          <a:bodyPr anchor="ctr">
            <a:normAutofit/>
          </a:bodyPr>
          <a:lstStyle/>
          <a:p>
            <a:pPr marL="0" indent="0">
              <a:buNone/>
            </a:pPr>
            <a:r>
              <a:rPr lang="en-US" sz="2000" b="1" i="0" u="sng" strike="noStrike" baseline="0">
                <a:latin typeface="Calibri" panose="020F0502020204030204" pitchFamily="34" charset="0"/>
              </a:rPr>
              <a:t>Information Sharing </a:t>
            </a:r>
            <a:r>
              <a:rPr lang="en-US" sz="2000" b="0" i="0" u="none" strike="noStrike" baseline="0">
                <a:latin typeface="Calibri" panose="020F0502020204030204" pitchFamily="34" charset="0"/>
              </a:rPr>
              <a:t>	</a:t>
            </a:r>
          </a:p>
          <a:p>
            <a:pPr marL="0" indent="0">
              <a:buNone/>
            </a:pPr>
            <a:endParaRPr lang="en-US" sz="2000" b="0" i="0" u="none" strike="noStrike" baseline="0">
              <a:latin typeface="Calibri" panose="020F0502020204030204" pitchFamily="34" charset="0"/>
            </a:endParaRPr>
          </a:p>
          <a:p>
            <a:r>
              <a:rPr lang="en-US" sz="2000" b="0" i="0" u="none" strike="noStrike" baseline="0">
                <a:latin typeface="Calibri" panose="020F0502020204030204" pitchFamily="34" charset="0"/>
              </a:rPr>
              <a:t>Which incident reporting system/sharing platform is used by the CC to collect and share information (e.g., CST 2.0 tool to provide dropdowns of known systems with options for others)?</a:t>
            </a:r>
          </a:p>
          <a:p>
            <a:endParaRPr lang="en-US" sz="2000" b="0" i="0" u="none" strike="noStrike" baseline="0">
              <a:latin typeface="Calibri" panose="020F0502020204030204" pitchFamily="34" charset="0"/>
            </a:endParaRPr>
          </a:p>
          <a:p>
            <a:r>
              <a:rPr lang="en-US" sz="2000" b="0" i="0" u="none" strike="noStrike" baseline="0">
                <a:latin typeface="Calibri" panose="020F0502020204030204" pitchFamily="34" charset="0"/>
              </a:rPr>
              <a:t>Who maintains this system?</a:t>
            </a:r>
          </a:p>
          <a:p>
            <a:endParaRPr lang="en-US" sz="2000" b="0" i="0" u="none" strike="noStrike" baseline="0">
              <a:latin typeface="Calibri" panose="020F0502020204030204" pitchFamily="34" charset="0"/>
            </a:endParaRPr>
          </a:p>
          <a:p>
            <a:r>
              <a:rPr lang="en-US" sz="2000" b="0" i="0" u="none" strike="noStrike" baseline="0">
                <a:latin typeface="Calibri" panose="020F0502020204030204" pitchFamily="34" charset="0"/>
              </a:rPr>
              <a:t>Who from the HCC has access to the system?</a:t>
            </a:r>
          </a:p>
          <a:p>
            <a:endParaRPr lang="en-US" sz="2000" b="0" i="0" u="none" strike="noStrike" baseline="0">
              <a:latin typeface="Calibri" panose="020F0502020204030204" pitchFamily="34" charset="0"/>
            </a:endParaRPr>
          </a:p>
          <a:p>
            <a:r>
              <a:rPr lang="en-US" sz="2000" b="0" i="0" u="none" strike="noStrike" baseline="0">
                <a:latin typeface="Calibri" panose="020F0502020204030204" pitchFamily="34" charset="0"/>
              </a:rPr>
              <a:t>What process do you use to manage ongoing requests for information HCC members and other stakeholders?</a:t>
            </a:r>
          </a:p>
          <a:p>
            <a:pPr marL="0" indent="0">
              <a:buNone/>
            </a:pPr>
            <a:r>
              <a:rPr lang="en-US" sz="2000" b="0" i="0" u="none" strike="noStrike" baseline="0">
                <a:latin typeface="Calibri" panose="020F0502020204030204" pitchFamily="34" charset="0"/>
              </a:rPr>
              <a:t>	</a:t>
            </a:r>
          </a:p>
          <a:p>
            <a:pPr marL="0" indent="0">
              <a:buNone/>
            </a:pPr>
            <a:endParaRPr lang="en-US" sz="2000"/>
          </a:p>
        </p:txBody>
      </p:sp>
    </p:spTree>
    <p:extLst>
      <p:ext uri="{BB962C8B-B14F-4D97-AF65-F5344CB8AC3E}">
        <p14:creationId xmlns:p14="http://schemas.microsoft.com/office/powerpoint/2010/main" val="943230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33C201-6D5E-6C30-A74B-3A46A79FFD2C}"/>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Review Discussion Questions</a:t>
            </a:r>
          </a:p>
        </p:txBody>
      </p:sp>
      <p:sp>
        <p:nvSpPr>
          <p:cNvPr id="3" name="Content Placeholder 2">
            <a:extLst>
              <a:ext uri="{FF2B5EF4-FFF2-40B4-BE49-F238E27FC236}">
                <a16:creationId xmlns:a16="http://schemas.microsoft.com/office/drawing/2014/main" id="{1B37D0E6-DADF-D115-2164-33D785EF5AE6}"/>
              </a:ext>
            </a:extLst>
          </p:cNvPr>
          <p:cNvSpPr>
            <a:spLocks noGrp="1"/>
          </p:cNvSpPr>
          <p:nvPr>
            <p:ph idx="1"/>
          </p:nvPr>
        </p:nvSpPr>
        <p:spPr>
          <a:xfrm>
            <a:off x="4810259" y="649480"/>
            <a:ext cx="6555347" cy="5546047"/>
          </a:xfrm>
        </p:spPr>
        <p:txBody>
          <a:bodyPr anchor="ctr">
            <a:normAutofit/>
          </a:bodyPr>
          <a:lstStyle/>
          <a:p>
            <a:pPr marL="0" indent="0">
              <a:buNone/>
            </a:pPr>
            <a:r>
              <a:rPr lang="en-US" sz="2000" b="1" i="0" u="sng" strike="noStrike" baseline="0" dirty="0">
                <a:latin typeface="Calibri" panose="020F0502020204030204" pitchFamily="34" charset="0"/>
              </a:rPr>
              <a:t>Resource Coordination</a:t>
            </a:r>
            <a:endParaRPr lang="en-US" sz="2000" b="0" i="0" u="sng" strike="noStrike" baseline="0" dirty="0">
              <a:latin typeface="Calibri" panose="020F0502020204030204" pitchFamily="34" charset="0"/>
            </a:endParaRPr>
          </a:p>
          <a:p>
            <a:r>
              <a:rPr lang="en-US" sz="2000" b="0" i="0" u="none" strike="noStrike" baseline="0" dirty="0">
                <a:latin typeface="Calibri" panose="020F0502020204030204" pitchFamily="34" charset="0"/>
              </a:rPr>
              <a:t>Describe the process used to manage and coordinate resources(staff, supplies, equipment, etc.)</a:t>
            </a:r>
          </a:p>
          <a:p>
            <a:endParaRPr lang="en-US" sz="2000" b="0" i="0" u="none" strike="noStrike" baseline="0" dirty="0">
              <a:latin typeface="Calibri" panose="020F0502020204030204" pitchFamily="34" charset="0"/>
            </a:endParaRPr>
          </a:p>
          <a:p>
            <a:r>
              <a:rPr lang="en-US" sz="2000" b="0" i="0" u="none" strike="noStrike" baseline="0" dirty="0">
                <a:latin typeface="Calibri" panose="020F0502020204030204" pitchFamily="34" charset="0"/>
              </a:rPr>
              <a:t>What process do you use to manage requests for resources for HCC members and other stakeholders?</a:t>
            </a:r>
          </a:p>
          <a:p>
            <a:endParaRPr lang="en-US" sz="2000" b="0" i="0" u="none" strike="noStrike" baseline="0" dirty="0">
              <a:latin typeface="Calibri" panose="020F0502020204030204" pitchFamily="34" charset="0"/>
            </a:endParaRPr>
          </a:p>
          <a:p>
            <a:r>
              <a:rPr lang="en-US" sz="2000" b="0" i="0" u="none" strike="noStrike" baseline="0" dirty="0">
                <a:latin typeface="Calibri" panose="020F0502020204030204" pitchFamily="34" charset="0"/>
              </a:rPr>
              <a:t>What process do you use to facilitate the management and distribution of resources across HCC members?</a:t>
            </a:r>
          </a:p>
          <a:p>
            <a:pPr marL="0" indent="0">
              <a:buNone/>
            </a:pPr>
            <a:endParaRPr lang="en-US" sz="2000" b="0" i="0" u="none" strike="noStrike" baseline="0" dirty="0">
              <a:latin typeface="Calibri" panose="020F0502020204030204" pitchFamily="34" charset="0"/>
            </a:endParaRPr>
          </a:p>
          <a:p>
            <a:pPr marL="0" indent="0">
              <a:buNone/>
            </a:pPr>
            <a:endParaRPr lang="en-US" sz="2000" dirty="0"/>
          </a:p>
        </p:txBody>
      </p:sp>
    </p:spTree>
    <p:extLst>
      <p:ext uri="{BB962C8B-B14F-4D97-AF65-F5344CB8AC3E}">
        <p14:creationId xmlns:p14="http://schemas.microsoft.com/office/powerpoint/2010/main" val="2007753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33C201-6D5E-6C30-A74B-3A46A79FFD2C}"/>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Review Discussion Questions</a:t>
            </a:r>
          </a:p>
        </p:txBody>
      </p:sp>
      <p:sp>
        <p:nvSpPr>
          <p:cNvPr id="3" name="Content Placeholder 2">
            <a:extLst>
              <a:ext uri="{FF2B5EF4-FFF2-40B4-BE49-F238E27FC236}">
                <a16:creationId xmlns:a16="http://schemas.microsoft.com/office/drawing/2014/main" id="{1B37D0E6-DADF-D115-2164-33D785EF5AE6}"/>
              </a:ext>
            </a:extLst>
          </p:cNvPr>
          <p:cNvSpPr>
            <a:spLocks noGrp="1"/>
          </p:cNvSpPr>
          <p:nvPr>
            <p:ph idx="1"/>
          </p:nvPr>
        </p:nvSpPr>
        <p:spPr>
          <a:xfrm>
            <a:off x="4810259" y="649480"/>
            <a:ext cx="6555347" cy="5546047"/>
          </a:xfrm>
        </p:spPr>
        <p:txBody>
          <a:bodyPr anchor="ctr">
            <a:normAutofit/>
          </a:bodyPr>
          <a:lstStyle/>
          <a:p>
            <a:pPr marL="0" indent="0">
              <a:buNone/>
            </a:pPr>
            <a:r>
              <a:rPr lang="en-US" sz="1700" b="1" i="0" u="sng" strike="noStrike" baseline="0" dirty="0">
                <a:latin typeface="Calibri" panose="020F0502020204030204" pitchFamily="34" charset="0"/>
              </a:rPr>
              <a:t>Patient Tracking</a:t>
            </a:r>
            <a:endParaRPr lang="en-US" sz="1700" b="0" i="0" u="sng" strike="noStrike" baseline="0" dirty="0">
              <a:latin typeface="Calibri" panose="020F0502020204030204" pitchFamily="34" charset="0"/>
            </a:endParaRPr>
          </a:p>
          <a:p>
            <a:r>
              <a:rPr lang="en-US" sz="1700" b="0" i="0" u="none" strike="noStrike" baseline="0" dirty="0">
                <a:latin typeface="Calibri" panose="020F0502020204030204" pitchFamily="34" charset="0"/>
              </a:rPr>
              <a:t>Was mutual aid required? Were there any issues or concerns?</a:t>
            </a:r>
          </a:p>
          <a:p>
            <a:endParaRPr lang="en-US" sz="1700" b="0" i="0" u="none" strike="noStrike" baseline="0" dirty="0">
              <a:latin typeface="Calibri" panose="020F0502020204030204" pitchFamily="34" charset="0"/>
            </a:endParaRPr>
          </a:p>
          <a:p>
            <a:r>
              <a:rPr lang="en-US" sz="1700" b="0" i="0" u="none" strike="noStrike" baseline="0" dirty="0">
                <a:latin typeface="Calibri" panose="020F0502020204030204" pitchFamily="34" charset="0"/>
              </a:rPr>
              <a:t>What additional resources does EMS require (staff, equipment, etc.) to care for and transport patients?</a:t>
            </a:r>
          </a:p>
          <a:p>
            <a:endParaRPr lang="en-US" sz="1700" b="0" i="0" u="none" strike="noStrike" baseline="0" dirty="0">
              <a:latin typeface="Calibri" panose="020F0502020204030204" pitchFamily="34" charset="0"/>
            </a:endParaRPr>
          </a:p>
          <a:p>
            <a:r>
              <a:rPr lang="en-US" sz="1700" b="0" i="0" u="none" strike="noStrike" baseline="0" dirty="0">
                <a:latin typeface="Calibri" panose="020F0502020204030204" pitchFamily="34" charset="0"/>
              </a:rPr>
              <a:t>Based on the chosen scenario, what is the estimated EMS response time?</a:t>
            </a:r>
          </a:p>
          <a:p>
            <a:endParaRPr lang="en-US" sz="1700" b="0" i="0" u="none" strike="noStrike" baseline="0" dirty="0">
              <a:latin typeface="Calibri" panose="020F0502020204030204" pitchFamily="34" charset="0"/>
            </a:endParaRPr>
          </a:p>
          <a:p>
            <a:r>
              <a:rPr lang="en-US" sz="1700" b="0" i="0" u="none" strike="noStrike" baseline="0" dirty="0">
                <a:latin typeface="Calibri" panose="020F0502020204030204" pitchFamily="34" charset="0"/>
              </a:rPr>
              <a:t>What is the process for EMS to provide updates to hospitals?</a:t>
            </a:r>
          </a:p>
          <a:p>
            <a:endParaRPr lang="en-US" sz="1700" b="0" i="0" u="none" strike="noStrike" baseline="0" dirty="0">
              <a:latin typeface="Calibri" panose="020F0502020204030204" pitchFamily="34" charset="0"/>
            </a:endParaRPr>
          </a:p>
          <a:p>
            <a:r>
              <a:rPr lang="en-US" sz="1700" b="0" i="0" u="none" strike="noStrike" baseline="0" dirty="0">
                <a:latin typeface="Calibri" panose="020F0502020204030204" pitchFamily="34" charset="0"/>
              </a:rPr>
              <a:t>Who is responsible for determining patient transport locations?</a:t>
            </a:r>
          </a:p>
          <a:p>
            <a:endParaRPr lang="en-US" sz="1700" b="0" i="0" u="none" strike="noStrike" baseline="0" dirty="0">
              <a:latin typeface="Calibri" panose="020F0502020204030204" pitchFamily="34" charset="0"/>
            </a:endParaRPr>
          </a:p>
          <a:p>
            <a:r>
              <a:rPr lang="en-US" sz="1700" b="0" i="0" u="none" strike="noStrike" baseline="0" dirty="0">
                <a:latin typeface="Calibri" panose="020F0502020204030204" pitchFamily="34" charset="0"/>
              </a:rPr>
              <a:t>Based on the chosen scenario, what is the estimated time that takes EMS to triage and transport all patients to a receiving facility?</a:t>
            </a:r>
          </a:p>
          <a:p>
            <a:pPr marL="0" indent="0">
              <a:buNone/>
            </a:pPr>
            <a:r>
              <a:rPr lang="en-US" sz="1700" b="0" i="0" u="none" strike="noStrike" baseline="0" dirty="0">
                <a:latin typeface="Calibri" panose="020F0502020204030204" pitchFamily="34" charset="0"/>
              </a:rPr>
              <a:t>	</a:t>
            </a:r>
          </a:p>
          <a:p>
            <a:pPr marL="0" indent="0">
              <a:buNone/>
            </a:pPr>
            <a:endParaRPr lang="en-US" sz="1700" dirty="0"/>
          </a:p>
        </p:txBody>
      </p:sp>
    </p:spTree>
    <p:extLst>
      <p:ext uri="{BB962C8B-B14F-4D97-AF65-F5344CB8AC3E}">
        <p14:creationId xmlns:p14="http://schemas.microsoft.com/office/powerpoint/2010/main" val="1328397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rse_r6.mp4 (540p) (1)">
            <a:hlinkClick r:id="" action="ppaction://media"/>
            <a:extLst>
              <a:ext uri="{FF2B5EF4-FFF2-40B4-BE49-F238E27FC236}">
                <a16:creationId xmlns:a16="http://schemas.microsoft.com/office/drawing/2014/main" id="{5072383E-F848-F4A1-F93A-E0EA454594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9291" y="351356"/>
            <a:ext cx="10953418" cy="6155287"/>
          </a:xfrm>
          <a:prstGeom prst="rect">
            <a:avLst/>
          </a:prstGeom>
        </p:spPr>
      </p:pic>
    </p:spTree>
    <p:extLst>
      <p:ext uri="{BB962C8B-B14F-4D97-AF65-F5344CB8AC3E}">
        <p14:creationId xmlns:p14="http://schemas.microsoft.com/office/powerpoint/2010/main" val="192074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3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8A6BF22E-4E30-0CFC-88BC-784A87345170}"/>
              </a:ext>
            </a:extLst>
          </p:cNvPr>
          <p:cNvSpPr>
            <a:spLocks noGrp="1"/>
          </p:cNvSpPr>
          <p:nvPr>
            <p:ph type="title"/>
          </p:nvPr>
        </p:nvSpPr>
        <p:spPr>
          <a:xfrm>
            <a:off x="777240" y="731519"/>
            <a:ext cx="2845191" cy="3237579"/>
          </a:xfrm>
        </p:spPr>
        <p:txBody>
          <a:bodyPr>
            <a:normAutofit/>
          </a:bodyPr>
          <a:lstStyle/>
          <a:p>
            <a:r>
              <a:rPr lang="en-US" sz="3800">
                <a:solidFill>
                  <a:srgbClr val="FFFFFF"/>
                </a:solidFill>
              </a:rPr>
              <a:t>Purpose</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BF18C0B-6BF2-144E-A277-10E1B7CE882E}"/>
              </a:ext>
            </a:extLst>
          </p:cNvPr>
          <p:cNvSpPr>
            <a:spLocks noGrp="1"/>
          </p:cNvSpPr>
          <p:nvPr>
            <p:ph idx="1"/>
          </p:nvPr>
        </p:nvSpPr>
        <p:spPr>
          <a:xfrm>
            <a:off x="4379709" y="686862"/>
            <a:ext cx="7037591" cy="5475129"/>
          </a:xfrm>
        </p:spPr>
        <p:txBody>
          <a:bodyPr anchor="ctr">
            <a:normAutofit/>
          </a:bodyPr>
          <a:lstStyle/>
          <a:p>
            <a:pPr marL="0" indent="0">
              <a:buNone/>
            </a:pPr>
            <a:r>
              <a:rPr lang="en-US" sz="2600" b="0" i="0" u="none" strike="noStrike" baseline="0">
                <a:latin typeface="Calibri" panose="020F0502020204030204" pitchFamily="34" charset="0"/>
              </a:rPr>
              <a:t>The </a:t>
            </a:r>
            <a:r>
              <a:rPr lang="en-US" sz="2600" b="1" i="0" u="none" strike="noStrike" baseline="0">
                <a:latin typeface="Calibri" panose="020F0502020204030204" pitchFamily="34" charset="0"/>
              </a:rPr>
              <a:t>Medical Response &amp; Surge Exercise </a:t>
            </a:r>
            <a:r>
              <a:rPr lang="en-US" sz="2600" b="0" i="0" u="none" strike="noStrike" baseline="0">
                <a:latin typeface="Calibri" panose="020F0502020204030204" pitchFamily="34" charset="0"/>
              </a:rPr>
              <a:t>(MRSE) was created by the U.S. Department of Health and Human Services (HHS) Administration for Strategic Preparedness and Response (ASPR). The exercise procedures and supporting materials described in the Situation Manual (SitMan) and this Evaluation Plan are aligned with updated the Federal Emergency Management Agency (FEMA) Homeland Security Exercise and Evaluation (HSEEP) guidelines issued in 2020. MRSE is a functional exercise, which HSEEP describes as “an operations-based exercise designed to test and evaluate capabilities and functions while in a realistic, real-time environment.” </a:t>
            </a:r>
            <a:endParaRPr lang="en-US" sz="2600"/>
          </a:p>
        </p:txBody>
      </p:sp>
    </p:spTree>
    <p:extLst>
      <p:ext uri="{BB962C8B-B14F-4D97-AF65-F5344CB8AC3E}">
        <p14:creationId xmlns:p14="http://schemas.microsoft.com/office/powerpoint/2010/main" val="1835169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8A6BF22E-4E30-0CFC-88BC-784A87345170}"/>
              </a:ext>
            </a:extLst>
          </p:cNvPr>
          <p:cNvSpPr>
            <a:spLocks noGrp="1"/>
          </p:cNvSpPr>
          <p:nvPr>
            <p:ph type="title"/>
          </p:nvPr>
        </p:nvSpPr>
        <p:spPr>
          <a:xfrm>
            <a:off x="777240" y="731519"/>
            <a:ext cx="2845191" cy="3237579"/>
          </a:xfrm>
        </p:spPr>
        <p:txBody>
          <a:bodyPr>
            <a:normAutofit/>
          </a:bodyPr>
          <a:lstStyle/>
          <a:p>
            <a:r>
              <a:rPr lang="en-US" sz="3800">
                <a:solidFill>
                  <a:srgbClr val="FFFFFF"/>
                </a:solidFill>
              </a:rPr>
              <a:t>Purpose</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BF18C0B-6BF2-144E-A277-10E1B7CE882E}"/>
              </a:ext>
            </a:extLst>
          </p:cNvPr>
          <p:cNvSpPr>
            <a:spLocks noGrp="1"/>
          </p:cNvSpPr>
          <p:nvPr>
            <p:ph idx="1"/>
          </p:nvPr>
        </p:nvSpPr>
        <p:spPr>
          <a:xfrm>
            <a:off x="4379709" y="686862"/>
            <a:ext cx="7037591" cy="5475129"/>
          </a:xfrm>
        </p:spPr>
        <p:txBody>
          <a:bodyPr anchor="ctr">
            <a:normAutofit/>
          </a:bodyPr>
          <a:lstStyle/>
          <a:p>
            <a:pPr marL="0" indent="0">
              <a:buNone/>
            </a:pPr>
            <a:r>
              <a:rPr lang="en-US" sz="2400" b="0" i="0" u="none" strike="noStrike" baseline="0">
                <a:latin typeface="Calibri" panose="020F0502020204030204" pitchFamily="34" charset="0"/>
              </a:rPr>
              <a:t>The purpose of the MRSE is to provide HCCs and their members with an opportunity to test their surge response and preparedness capabilities. The scenario used in the MRSE is defined by the HCC, but all exercises will test an HCC and its members’ capacity to accommodate a surge of patients equal to at least 20% of its staffed bed capacity3 </a:t>
            </a:r>
            <a:r>
              <a:rPr lang="en-US" sz="2400" b="0" i="0" u="none" strike="noStrike" baseline="0">
                <a:latin typeface="Arial" panose="020B0604020202020204" pitchFamily="34" charset="0"/>
              </a:rPr>
              <a:t>3 Only certain bed types are included in this calculation. Additional bed types may be included based on the incident scenario defined by the HCC. The accompanying Exercise Planning and Evaluation Tool will calculate the number of patients based on inputs from the HCC. </a:t>
            </a:r>
            <a:r>
              <a:rPr lang="en-US" sz="2400" b="0" i="0" u="none" strike="noStrike" baseline="0">
                <a:latin typeface="Calibri" panose="020F0502020204030204" pitchFamily="34" charset="0"/>
              </a:rPr>
              <a:t> and to ensure availability of staffed beds, supplies and equipment, and personnel across its membership. </a:t>
            </a:r>
            <a:endParaRPr lang="en-US" sz="2400"/>
          </a:p>
        </p:txBody>
      </p:sp>
    </p:spTree>
    <p:extLst>
      <p:ext uri="{BB962C8B-B14F-4D97-AF65-F5344CB8AC3E}">
        <p14:creationId xmlns:p14="http://schemas.microsoft.com/office/powerpoint/2010/main" val="1990287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A7F3BF-8763-4074-AD77-92790AF31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858DDA-D553-14CD-D0BF-A0CD840FA356}"/>
              </a:ext>
            </a:extLst>
          </p:cNvPr>
          <p:cNvSpPr>
            <a:spLocks noGrp="1"/>
          </p:cNvSpPr>
          <p:nvPr>
            <p:ph type="title"/>
          </p:nvPr>
        </p:nvSpPr>
        <p:spPr>
          <a:xfrm>
            <a:off x="1188069" y="381935"/>
            <a:ext cx="9356106" cy="1200329"/>
          </a:xfrm>
        </p:spPr>
        <p:txBody>
          <a:bodyPr anchor="t">
            <a:normAutofit/>
          </a:bodyPr>
          <a:lstStyle/>
          <a:p>
            <a:r>
              <a:rPr lang="en-US" sz="8000"/>
              <a:t>Surge Definition</a:t>
            </a:r>
          </a:p>
        </p:txBody>
      </p:sp>
      <p:grpSp>
        <p:nvGrpSpPr>
          <p:cNvPr id="11" name="Group 10">
            <a:extLst>
              <a:ext uri="{FF2B5EF4-FFF2-40B4-BE49-F238E27FC236}">
                <a16:creationId xmlns:a16="http://schemas.microsoft.com/office/drawing/2014/main" id="{7A9648D6-B41B-42D0-A817-AE2607B0B5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4200" y="554152"/>
            <a:ext cx="574177" cy="1075866"/>
            <a:chOff x="10994200" y="554152"/>
            <a:chExt cx="574177" cy="1075866"/>
          </a:xfrm>
        </p:grpSpPr>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3"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grpSp>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8E2E3A9C-5E63-3054-D4E8-B4568202811C}"/>
              </a:ext>
            </a:extLst>
          </p:cNvPr>
          <p:cNvGraphicFramePr>
            <a:graphicFrameLocks noGrp="1"/>
          </p:cNvGraphicFramePr>
          <p:nvPr>
            <p:ph idx="1"/>
            <p:extLst>
              <p:ext uri="{D42A27DB-BD31-4B8C-83A1-F6EECF244321}">
                <p14:modId xmlns:p14="http://schemas.microsoft.com/office/powerpoint/2010/main" val="1129730585"/>
              </p:ext>
            </p:extLst>
          </p:nvPr>
        </p:nvGraphicFramePr>
        <p:xfrm>
          <a:off x="1188062" y="1825625"/>
          <a:ext cx="9356107" cy="439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658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A7F3BF-8763-4074-AD77-92790AF31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2EEC96-8C04-C429-A39C-4C7CAE5DBAEE}"/>
              </a:ext>
            </a:extLst>
          </p:cNvPr>
          <p:cNvSpPr>
            <a:spLocks noGrp="1"/>
          </p:cNvSpPr>
          <p:nvPr>
            <p:ph type="title"/>
          </p:nvPr>
        </p:nvSpPr>
        <p:spPr>
          <a:xfrm>
            <a:off x="1188069" y="381935"/>
            <a:ext cx="9356106" cy="1200329"/>
          </a:xfrm>
        </p:spPr>
        <p:txBody>
          <a:bodyPr anchor="t">
            <a:normAutofit/>
          </a:bodyPr>
          <a:lstStyle/>
          <a:p>
            <a:r>
              <a:rPr lang="en-US" sz="8000"/>
              <a:t>Objectives</a:t>
            </a:r>
          </a:p>
        </p:txBody>
      </p:sp>
      <p:grpSp>
        <p:nvGrpSpPr>
          <p:cNvPr id="11" name="Group 10">
            <a:extLst>
              <a:ext uri="{FF2B5EF4-FFF2-40B4-BE49-F238E27FC236}">
                <a16:creationId xmlns:a16="http://schemas.microsoft.com/office/drawing/2014/main" id="{7A9648D6-B41B-42D0-A817-AE2607B0B5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4200" y="554152"/>
            <a:ext cx="574177" cy="1075866"/>
            <a:chOff x="10994200" y="554152"/>
            <a:chExt cx="574177" cy="1075866"/>
          </a:xfrm>
        </p:grpSpPr>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3"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grpSp>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738C55B9-0F24-BB3E-942C-F7D86C60B0B7}"/>
              </a:ext>
            </a:extLst>
          </p:cNvPr>
          <p:cNvGraphicFramePr>
            <a:graphicFrameLocks noGrp="1"/>
          </p:cNvGraphicFramePr>
          <p:nvPr>
            <p:ph idx="1"/>
            <p:extLst>
              <p:ext uri="{D42A27DB-BD31-4B8C-83A1-F6EECF244321}">
                <p14:modId xmlns:p14="http://schemas.microsoft.com/office/powerpoint/2010/main" val="2536962449"/>
              </p:ext>
            </p:extLst>
          </p:nvPr>
        </p:nvGraphicFramePr>
        <p:xfrm>
          <a:off x="1188062" y="1825625"/>
          <a:ext cx="9356107" cy="439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8171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Map&#10;&#10;Description automatically generated">
            <a:extLst>
              <a:ext uri="{FF2B5EF4-FFF2-40B4-BE49-F238E27FC236}">
                <a16:creationId xmlns:a16="http://schemas.microsoft.com/office/drawing/2014/main" id="{EF43217A-A8E8-EBAC-292A-C5E8153ECEF7}"/>
              </a:ext>
            </a:extLst>
          </p:cNvPr>
          <p:cNvPicPr>
            <a:picLocks noGrp="1" noChangeAspect="1"/>
          </p:cNvPicPr>
          <p:nvPr>
            <p:ph sz="half" idx="1"/>
          </p:nvPr>
        </p:nvPicPr>
        <p:blipFill rotWithShape="1">
          <a:blip r:embed="rId2"/>
          <a:srcRect t="6055" b="8718"/>
          <a:stretch/>
        </p:blipFill>
        <p:spPr>
          <a:xfrm>
            <a:off x="-1" y="10"/>
            <a:ext cx="12192000"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9B877145-52D7-3762-9EA1-90E28876A733}"/>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a:t>Scenario</a:t>
            </a:r>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6A722ADA-C460-7D83-6EB9-A41E41BFF37B}"/>
              </a:ext>
            </a:extLst>
          </p:cNvPr>
          <p:cNvSpPr>
            <a:spLocks noGrp="1"/>
          </p:cNvSpPr>
          <p:nvPr>
            <p:ph sz="half" idx="2"/>
          </p:nvPr>
        </p:nvSpPr>
        <p:spPr>
          <a:xfrm>
            <a:off x="525516" y="3417573"/>
            <a:ext cx="4593021" cy="2619839"/>
          </a:xfrm>
        </p:spPr>
        <p:txBody>
          <a:bodyPr vert="horz" lIns="91440" tIns="45720" rIns="91440" bIns="45720" rtlCol="0" anchor="ctr">
            <a:normAutofit/>
          </a:bodyPr>
          <a:lstStyle/>
          <a:p>
            <a:r>
              <a:rPr lang="en-US" sz="1800"/>
              <a:t>Major Storm</a:t>
            </a:r>
          </a:p>
          <a:p>
            <a:r>
              <a:rPr lang="en-US" sz="1800"/>
              <a:t>Tornado strike in Kent, Ottawa and Muskegon counties.</a:t>
            </a:r>
          </a:p>
          <a:p>
            <a:r>
              <a:rPr lang="en-US" sz="1800"/>
              <a:t>Large number of patients.</a:t>
            </a:r>
          </a:p>
          <a:p>
            <a:r>
              <a:rPr lang="en-US" sz="1800"/>
              <a:t>All facilities will be fully functioning.</a:t>
            </a:r>
          </a:p>
        </p:txBody>
      </p:sp>
    </p:spTree>
    <p:extLst>
      <p:ext uri="{BB962C8B-B14F-4D97-AF65-F5344CB8AC3E}">
        <p14:creationId xmlns:p14="http://schemas.microsoft.com/office/powerpoint/2010/main" val="24297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0611641-247C-E0AD-66BC-8A9A505EC0FE}"/>
              </a:ext>
            </a:extLst>
          </p:cNvPr>
          <p:cNvPicPr>
            <a:picLocks noGrp="1" noChangeAspect="1"/>
          </p:cNvPicPr>
          <p:nvPr>
            <p:ph sz="half" idx="2"/>
          </p:nvPr>
        </p:nvPicPr>
        <p:blipFill rotWithShape="1">
          <a:blip r:embed="rId2"/>
          <a:srcRect l="8667" r="25105"/>
          <a:stretch/>
        </p:blipFill>
        <p:spPr>
          <a:xfrm>
            <a:off x="4117521" y="10"/>
            <a:ext cx="8074479" cy="6857990"/>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B655A2E-009C-ED71-7CD5-0C1C4D0C2518}"/>
              </a:ext>
            </a:extLst>
          </p:cNvPr>
          <p:cNvSpPr>
            <a:spLocks noGrp="1"/>
          </p:cNvSpPr>
          <p:nvPr>
            <p:ph type="title"/>
          </p:nvPr>
        </p:nvSpPr>
        <p:spPr>
          <a:xfrm>
            <a:off x="804672" y="365125"/>
            <a:ext cx="5266155" cy="1325563"/>
          </a:xfrm>
        </p:spPr>
        <p:txBody>
          <a:bodyPr vert="horz" lIns="91440" tIns="45720" rIns="91440" bIns="45720" rtlCol="0" anchor="ctr">
            <a:normAutofit/>
          </a:bodyPr>
          <a:lstStyle/>
          <a:p>
            <a:r>
              <a:rPr lang="en-US" dirty="0"/>
              <a:t>Simulation</a:t>
            </a:r>
          </a:p>
        </p:txBody>
      </p:sp>
      <p:sp>
        <p:nvSpPr>
          <p:cNvPr id="3" name="Content Placeholder 2">
            <a:extLst>
              <a:ext uri="{FF2B5EF4-FFF2-40B4-BE49-F238E27FC236}">
                <a16:creationId xmlns:a16="http://schemas.microsoft.com/office/drawing/2014/main" id="{AD35D6E7-A94E-AE09-877A-7377DD9248E3}"/>
              </a:ext>
            </a:extLst>
          </p:cNvPr>
          <p:cNvSpPr>
            <a:spLocks noGrp="1"/>
          </p:cNvSpPr>
          <p:nvPr>
            <p:ph sz="half" idx="1"/>
          </p:nvPr>
        </p:nvSpPr>
        <p:spPr>
          <a:xfrm>
            <a:off x="804672" y="2022601"/>
            <a:ext cx="3941499" cy="4154361"/>
          </a:xfrm>
        </p:spPr>
        <p:txBody>
          <a:bodyPr vert="horz" lIns="91440" tIns="45720" rIns="91440" bIns="45720" rtlCol="0">
            <a:normAutofit/>
          </a:bodyPr>
          <a:lstStyle/>
          <a:p>
            <a:r>
              <a:rPr lang="en-US" sz="2000"/>
              <a:t>20% surge of staffed beds in Acute Care Hospitals.</a:t>
            </a:r>
          </a:p>
          <a:p>
            <a:r>
              <a:rPr lang="en-US" sz="2000"/>
              <a:t>Coordination between all coalition members.</a:t>
            </a:r>
          </a:p>
          <a:p>
            <a:r>
              <a:rPr lang="en-US" sz="2000"/>
              <a:t>Identify gaps in communication and needs.</a:t>
            </a:r>
          </a:p>
          <a:p>
            <a:r>
              <a:rPr lang="en-US" sz="2000"/>
              <a:t>Identify best practices in your own facility.</a:t>
            </a:r>
          </a:p>
        </p:txBody>
      </p:sp>
    </p:spTree>
    <p:extLst>
      <p:ext uri="{BB962C8B-B14F-4D97-AF65-F5344CB8AC3E}">
        <p14:creationId xmlns:p14="http://schemas.microsoft.com/office/powerpoint/2010/main" val="14013343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A7FE5F-7E43-416C-935F-6F05B05D3277}"/>
              </a:ext>
            </a:extLst>
          </p:cNvPr>
          <p:cNvSpPr>
            <a:spLocks noGrp="1"/>
          </p:cNvSpPr>
          <p:nvPr>
            <p:ph type="title"/>
          </p:nvPr>
        </p:nvSpPr>
        <p:spPr>
          <a:xfrm>
            <a:off x="686834" y="1153572"/>
            <a:ext cx="3200400" cy="4461163"/>
          </a:xfrm>
        </p:spPr>
        <p:txBody>
          <a:bodyPr>
            <a:normAutofit/>
          </a:bodyPr>
          <a:lstStyle/>
          <a:p>
            <a:r>
              <a:rPr lang="en-US">
                <a:solidFill>
                  <a:srgbClr val="FFFFFF"/>
                </a:solidFill>
              </a:rPr>
              <a:t>Exercise Outcomes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D4E6A8D-854F-E636-2C70-240B3CB247E6}"/>
              </a:ext>
            </a:extLst>
          </p:cNvPr>
          <p:cNvSpPr>
            <a:spLocks noGrp="1"/>
          </p:cNvSpPr>
          <p:nvPr>
            <p:ph idx="1"/>
          </p:nvPr>
        </p:nvSpPr>
        <p:spPr>
          <a:xfrm>
            <a:off x="4447308" y="591344"/>
            <a:ext cx="6906491" cy="5585619"/>
          </a:xfrm>
        </p:spPr>
        <p:txBody>
          <a:bodyPr anchor="ctr">
            <a:normAutofit/>
          </a:bodyPr>
          <a:lstStyle/>
          <a:p>
            <a:endParaRPr lang="en-US" sz="2400" b="0" i="0" u="none" strike="noStrike" baseline="0">
              <a:latin typeface="Calibri" panose="020F0502020204030204" pitchFamily="34" charset="0"/>
            </a:endParaRPr>
          </a:p>
          <a:p>
            <a:r>
              <a:rPr lang="en-US" sz="2400" b="0" i="0" u="none" strike="noStrike" baseline="0">
                <a:latin typeface="Calibri" panose="020F0502020204030204" pitchFamily="34" charset="0"/>
              </a:rPr>
              <a:t>The HCC has validated all applicable response plans and identified gaps that remain unaddressed.</a:t>
            </a:r>
          </a:p>
          <a:p>
            <a:r>
              <a:rPr lang="en-US" sz="2400" b="0" i="0" u="none" strike="noStrike" baseline="0">
                <a:latin typeface="Calibri" panose="020F0502020204030204" pitchFamily="34" charset="0"/>
              </a:rPr>
              <a:t>The HCC is better prepared to respond to a large-scale surge in patients.</a:t>
            </a:r>
          </a:p>
          <a:p>
            <a:r>
              <a:rPr lang="en-US" sz="2400" b="0" i="0" u="none" strike="noStrike" baseline="0">
                <a:latin typeface="Calibri" panose="020F0502020204030204" pitchFamily="34" charset="0"/>
              </a:rPr>
              <a:t>HCC members have improved their capacity to assess the availability of and secure access to key resources such as staffed beds, personnel, supplies and equipment, and patient transport during a large-scale community incident.</a:t>
            </a:r>
          </a:p>
          <a:p>
            <a:r>
              <a:rPr lang="en-US" sz="2400" b="0" i="0" u="none" strike="noStrike" baseline="0">
                <a:latin typeface="Calibri" panose="020F0502020204030204" pitchFamily="34" charset="0"/>
              </a:rPr>
              <a:t>The HCC has strengthened its role in sharing information, situational awareness, and coordination during a large-scale community incident.</a:t>
            </a:r>
          </a:p>
          <a:p>
            <a:endParaRPr lang="en-US" sz="2400" b="0" i="0" u="none" strike="noStrike" baseline="0">
              <a:latin typeface="Calibri" panose="020F0502020204030204" pitchFamily="34" charset="0"/>
            </a:endParaRPr>
          </a:p>
          <a:p>
            <a:endParaRPr lang="en-US" sz="2400"/>
          </a:p>
        </p:txBody>
      </p:sp>
    </p:spTree>
    <p:extLst>
      <p:ext uri="{BB962C8B-B14F-4D97-AF65-F5344CB8AC3E}">
        <p14:creationId xmlns:p14="http://schemas.microsoft.com/office/powerpoint/2010/main" val="20535351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1165</Words>
  <Application>Microsoft Office PowerPoint</Application>
  <PresentationFormat>Widescreen</PresentationFormat>
  <Paragraphs>120</Paragraphs>
  <Slides>17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Region 6 HCC Medical Response and Surge Exercise</vt:lpstr>
      <vt:lpstr>PowerPoint Presentation</vt:lpstr>
      <vt:lpstr>Purpose</vt:lpstr>
      <vt:lpstr>Purpose</vt:lpstr>
      <vt:lpstr>Surge Definition</vt:lpstr>
      <vt:lpstr>Objectives</vt:lpstr>
      <vt:lpstr>Scenario</vt:lpstr>
      <vt:lpstr>Simulation</vt:lpstr>
      <vt:lpstr>Exercise Outcomes</vt:lpstr>
      <vt:lpstr>Review Discussion Questions</vt:lpstr>
      <vt:lpstr>Review Discussion Questions</vt:lpstr>
      <vt:lpstr>Review Discussion Questions</vt:lpstr>
      <vt:lpstr>Review Discussion Questions</vt:lpstr>
      <vt:lpstr>Review Discussion Questions</vt:lpstr>
      <vt:lpstr>Review Discussion Questions</vt:lpstr>
      <vt:lpstr>Review Discussion Questions</vt:lpstr>
      <vt:lpstr>Review Discussion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 6 HCC Medical Response and Surge Exercise</dc:title>
  <dc:creator>Luke Aurner</dc:creator>
  <cp:lastModifiedBy>Luke Aurner</cp:lastModifiedBy>
  <cp:revision>7</cp:revision>
  <dcterms:created xsi:type="dcterms:W3CDTF">2022-09-21T15:57:35Z</dcterms:created>
  <dcterms:modified xsi:type="dcterms:W3CDTF">2022-09-22T13:59:31Z</dcterms:modified>
</cp:coreProperties>
</file>